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10.jpeg" ContentType="image/jpeg"/>
  <Override PartName="/ppt/media/image5.png" ContentType="image/png"/>
  <Override PartName="/ppt/media/image28.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4.png" ContentType="image/png"/>
  <Override PartName="/ppt/media/image27.png" ContentType="image/png"/>
  <Override PartName="/ppt/media/image3.png" ContentType="image/png"/>
  <Override PartName="/ppt/media/image26.png" ContentType="image/png"/>
  <Override PartName="/ppt/media/image9.jpeg" ContentType="image/jpe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charts/chart8.xml" ContentType="application/vnd.openxmlformats-officedocument.drawingml.chart+xml"/>
  <Override PartName="/ppt/presProps.xml" ContentType="application/vnd.openxmlformats-officedocument.presentationml.presProps+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presProps" Target="presProps.xml"/>
</Relationships>
</file>

<file path=ppt/charts/chart8.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types (Baseline scenario for 2020, 2030 and 2050. Tech1.5 scenario for 2050)</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non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non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non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non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non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non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non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12078221"/>
        <c:axId val="27223512"/>
      </c:barChart>
      <c:catAx>
        <c:axId val="12078221"/>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0">
            <a:solidFill>
              <a:srgbClr val="b3b3b3"/>
            </a:solidFill>
          </a:ln>
        </c:spPr>
        <c:txPr>
          <a:bodyPr/>
          <a:lstStyle/>
          <a:p>
            <a:pPr>
              <a:defRPr b="0" sz="1000" spc="-1" strike="noStrike">
                <a:solidFill>
                  <a:srgbClr val="000000"/>
                </a:solidFill>
                <a:latin typeface="DejaVu Sans"/>
                <a:ea typeface="DejaVu Sans"/>
              </a:defRPr>
            </a:pPr>
          </a:p>
        </c:txPr>
        <c:crossAx val="27223512"/>
        <c:crossesAt val="0"/>
        <c:auto val="1"/>
        <c:lblAlgn val="ctr"/>
        <c:lblOffset val="100"/>
        <c:noMultiLvlLbl val="0"/>
      </c:catAx>
      <c:valAx>
        <c:axId val="27223512"/>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000" spc="-1" strike="noStrike">
                <a:solidFill>
                  <a:srgbClr val="000000"/>
                </a:solidFill>
                <a:latin typeface="DejaVu Sans"/>
                <a:ea typeface="DejaVu Sans"/>
              </a:defRPr>
            </a:pPr>
          </a:p>
        </c:txPr>
        <c:crossAx val="12078221"/>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0">
      <a:noFill/>
    </a:ln>
  </c:spPr>
</c:chartSpace>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0800" cy="6839640"/>
          </a:xfrm>
          <a:prstGeom prst="rect">
            <a:avLst/>
          </a:prstGeom>
          <a:solidFill>
            <a:srgbClr val="000000">
              <a:alpha val="10000"/>
            </a:srgbClr>
          </a:solidFill>
          <a:ln w="0">
            <a:noFill/>
          </a:ln>
        </p:spPr>
        <p:style>
          <a:lnRef idx="0"/>
          <a:fillRef idx="0"/>
          <a:effectRef idx="0"/>
          <a:fontRef idx="minor"/>
        </p:style>
      </p:sp>
      <p:sp>
        <p:nvSpPr>
          <p:cNvPr id="1" name="CustomShape 2"/>
          <p:cNvSpPr/>
          <p:nvPr/>
        </p:nvSpPr>
        <p:spPr>
          <a:xfrm>
            <a:off x="11438640" y="6453360"/>
            <a:ext cx="7477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4B932951-DFAA-4018-A5B9-AD19FD514C42}" type="slidenum">
              <a:rPr b="0" lang="en-US" sz="1800" spc="-1" strike="noStrike">
                <a:solidFill>
                  <a:srgbClr val="808080"/>
                </a:solidFill>
                <a:latin typeface="Arial"/>
                <a:ea typeface="DejaVu Sans"/>
              </a:rPr>
              <a:t>&lt;number&gt;</a:t>
            </a:fld>
            <a:endParaRPr b="0" lang="en-US" sz="1800" spc="-1" strike="noStrike">
              <a:latin typeface="DejaVu Sans"/>
            </a:endParaRPr>
          </a:p>
        </p:txBody>
      </p:sp>
      <p:sp>
        <p:nvSpPr>
          <p:cNvPr id="2" name="CustomShape 3"/>
          <p:cNvSpPr/>
          <p:nvPr/>
        </p:nvSpPr>
        <p:spPr>
          <a:xfrm>
            <a:off x="912240" y="1268280"/>
            <a:ext cx="9197640" cy="351000"/>
          </a:xfrm>
          <a:prstGeom prst="rect">
            <a:avLst/>
          </a:prstGeom>
          <a:noFill/>
          <a:ln w="0">
            <a:noFill/>
          </a:ln>
        </p:spPr>
        <p:style>
          <a:lnRef idx="0"/>
          <a:fillRef idx="0"/>
          <a:effectRef idx="0"/>
          <a:fontRef idx="minor"/>
        </p:style>
      </p:sp>
      <p:pic>
        <p:nvPicPr>
          <p:cNvPr id="3" name="Picture 19" descr="Logo_TUC_de_RGB"/>
          <p:cNvPicPr/>
          <p:nvPr/>
        </p:nvPicPr>
        <p:blipFill>
          <a:blip r:embed="rId2"/>
          <a:stretch/>
        </p:blipFill>
        <p:spPr>
          <a:xfrm>
            <a:off x="0" y="0"/>
            <a:ext cx="3041640" cy="551520"/>
          </a:xfrm>
          <a:prstGeom prst="rect">
            <a:avLst/>
          </a:prstGeom>
          <a:ln w="0">
            <a:noFill/>
          </a:ln>
        </p:spPr>
      </p:pic>
      <p:pic>
        <p:nvPicPr>
          <p:cNvPr id="4" name="Grafik 2" descr=""/>
          <p:cNvPicPr/>
          <p:nvPr/>
        </p:nvPicPr>
        <p:blipFill>
          <a:blip r:embed="rId3"/>
          <a:stretch/>
        </p:blipFill>
        <p:spPr>
          <a:xfrm>
            <a:off x="7430400" y="134640"/>
            <a:ext cx="3687480" cy="503640"/>
          </a:xfrm>
          <a:prstGeom prst="rect">
            <a:avLst/>
          </a:prstGeom>
          <a:ln w="0">
            <a:noFill/>
          </a:ln>
        </p:spPr>
      </p:pic>
      <p:sp>
        <p:nvSpPr>
          <p:cNvPr id="5" name="CustomShape 4"/>
          <p:cNvSpPr/>
          <p:nvPr/>
        </p:nvSpPr>
        <p:spPr>
          <a:xfrm>
            <a:off x="912240" y="1268280"/>
            <a:ext cx="9197640" cy="351000"/>
          </a:xfrm>
          <a:prstGeom prst="rect">
            <a:avLst/>
          </a:prstGeom>
          <a:noFill/>
          <a:ln w="0">
            <a:noFill/>
          </a:ln>
        </p:spPr>
        <p:style>
          <a:lnRef idx="0"/>
          <a:fillRef idx="0"/>
          <a:effectRef idx="0"/>
          <a:fontRef idx="minor"/>
        </p:style>
      </p:sp>
      <p:sp>
        <p:nvSpPr>
          <p:cNvPr id="6" name="CustomShape 5"/>
          <p:cNvSpPr/>
          <p:nvPr/>
        </p:nvSpPr>
        <p:spPr>
          <a:xfrm>
            <a:off x="11444760" y="0"/>
            <a:ext cx="730800" cy="6839640"/>
          </a:xfrm>
          <a:prstGeom prst="rect">
            <a:avLst/>
          </a:prstGeom>
          <a:solidFill>
            <a:srgbClr val="000000">
              <a:alpha val="10000"/>
            </a:srgbClr>
          </a:solidFill>
          <a:ln w="0">
            <a:noFill/>
          </a:ln>
        </p:spPr>
        <p:style>
          <a:lnRef idx="0"/>
          <a:fillRef idx="0"/>
          <a:effectRef idx="0"/>
          <a:fontRef idx="minor"/>
        </p:style>
      </p:sp>
      <p:sp>
        <p:nvSpPr>
          <p:cNvPr id="7" name="CustomShape 6"/>
          <p:cNvSpPr/>
          <p:nvPr/>
        </p:nvSpPr>
        <p:spPr>
          <a:xfrm>
            <a:off x="0" y="6642720"/>
            <a:ext cx="121737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800" spc="-1" strike="noStrike">
                <a:solidFill>
                  <a:srgbClr val="a6a6a6"/>
                </a:solidFill>
                <a:latin typeface="DejaVu Sans"/>
                <a:ea typeface="DejaVu Sans"/>
              </a:rPr>
              <a:t>The Limits to Growth – TU Clausthal</a:t>
            </a:r>
            <a:endParaRPr b="0" lang="en-US" sz="800" spc="-1" strike="noStrike">
              <a:latin typeface="DejaVu Sans"/>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a:t>
            </a:r>
            <a:r>
              <a:rPr b="0" lang="en-US" sz="4400" spc="-1" strike="noStrike">
                <a:latin typeface="DejaVu Sans"/>
              </a:rPr>
              <a:t>to edit </a:t>
            </a:r>
            <a:r>
              <a:rPr b="0" lang="en-US" sz="4400" spc="-1" strike="noStrike">
                <a:latin typeface="DejaVu Sans"/>
              </a:rPr>
              <a:t>the </a:t>
            </a:r>
            <a:r>
              <a:rPr b="0" lang="en-US" sz="4400" spc="-1" strike="noStrike">
                <a:latin typeface="DejaVu Sans"/>
              </a:rPr>
              <a:t>title </a:t>
            </a:r>
            <a:r>
              <a:rPr b="0" lang="en-US" sz="4400" spc="-1" strike="noStrike">
                <a:latin typeface="DejaVu Sans"/>
              </a:rPr>
              <a:t>text </a:t>
            </a:r>
            <a:r>
              <a:rPr b="0" lang="en-US" sz="4400" spc="-1" strike="noStrike">
                <a:latin typeface="DejaVu Sans"/>
              </a:rPr>
              <a:t>format</a:t>
            </a:r>
            <a:endParaRPr b="0" lang="en-US" sz="4400" spc="-1" strike="noStrike">
              <a:latin typeface="DejaVu Sans"/>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0800" cy="6839640"/>
          </a:xfrm>
          <a:prstGeom prst="rect">
            <a:avLst/>
          </a:prstGeom>
          <a:solidFill>
            <a:srgbClr val="000000">
              <a:alpha val="10000"/>
            </a:srgbClr>
          </a:solidFill>
          <a:ln w="0">
            <a:noFill/>
          </a:ln>
        </p:spPr>
        <p:style>
          <a:lnRef idx="0"/>
          <a:fillRef idx="0"/>
          <a:effectRef idx="0"/>
          <a:fontRef idx="minor"/>
        </p:style>
      </p:sp>
      <p:sp>
        <p:nvSpPr>
          <p:cNvPr id="47" name="CustomShape 2"/>
          <p:cNvSpPr/>
          <p:nvPr/>
        </p:nvSpPr>
        <p:spPr>
          <a:xfrm>
            <a:off x="11438640" y="6453360"/>
            <a:ext cx="7477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251411AF-8438-462E-892D-3396523FC066}" type="slidenum">
              <a:rPr b="0" lang="en-US" sz="1800" spc="-1" strike="noStrike">
                <a:solidFill>
                  <a:srgbClr val="808080"/>
                </a:solidFill>
                <a:latin typeface="Arial"/>
                <a:ea typeface="DejaVu Sans"/>
              </a:rPr>
              <a:t>&lt;number&gt;</a:t>
            </a:fld>
            <a:endParaRPr b="0" lang="en-US" sz="1800" spc="-1" strike="noStrike">
              <a:latin typeface="DejaVu Sans"/>
            </a:endParaRPr>
          </a:p>
        </p:txBody>
      </p:sp>
      <p:sp>
        <p:nvSpPr>
          <p:cNvPr id="48" name="CustomShape 3"/>
          <p:cNvSpPr/>
          <p:nvPr/>
        </p:nvSpPr>
        <p:spPr>
          <a:xfrm>
            <a:off x="912240" y="1268280"/>
            <a:ext cx="9197640" cy="351000"/>
          </a:xfrm>
          <a:prstGeom prst="rect">
            <a:avLst/>
          </a:prstGeom>
          <a:noFill/>
          <a:ln w="0">
            <a:noFill/>
          </a:ln>
        </p:spPr>
        <p:style>
          <a:lnRef idx="0"/>
          <a:fillRef idx="0"/>
          <a:effectRef idx="0"/>
          <a:fontRef idx="minor"/>
        </p:style>
      </p:sp>
      <p:pic>
        <p:nvPicPr>
          <p:cNvPr id="49" name="Picture 19" descr="Logo_TUC_de_RGB"/>
          <p:cNvPicPr/>
          <p:nvPr/>
        </p:nvPicPr>
        <p:blipFill>
          <a:blip r:embed="rId2"/>
          <a:stretch/>
        </p:blipFill>
        <p:spPr>
          <a:xfrm>
            <a:off x="0" y="0"/>
            <a:ext cx="3041640" cy="551520"/>
          </a:xfrm>
          <a:prstGeom prst="rect">
            <a:avLst/>
          </a:prstGeom>
          <a:ln w="0">
            <a:noFill/>
          </a:ln>
        </p:spPr>
      </p:pic>
      <p:pic>
        <p:nvPicPr>
          <p:cNvPr id="50" name="Grafik 2" descr=""/>
          <p:cNvPicPr/>
          <p:nvPr/>
        </p:nvPicPr>
        <p:blipFill>
          <a:blip r:embed="rId3"/>
          <a:stretch/>
        </p:blipFill>
        <p:spPr>
          <a:xfrm>
            <a:off x="7430400" y="134640"/>
            <a:ext cx="3687480" cy="503640"/>
          </a:xfrm>
          <a:prstGeom prst="rect">
            <a:avLst/>
          </a:prstGeom>
          <a:ln w="0">
            <a:noFill/>
          </a:ln>
        </p:spPr>
      </p:pic>
      <p:sp>
        <p:nvSpPr>
          <p:cNvPr id="51" name="CustomShape 4"/>
          <p:cNvSpPr/>
          <p:nvPr/>
        </p:nvSpPr>
        <p:spPr>
          <a:xfrm>
            <a:off x="11444760" y="0"/>
            <a:ext cx="730800" cy="6839640"/>
          </a:xfrm>
          <a:prstGeom prst="rect">
            <a:avLst/>
          </a:prstGeom>
          <a:solidFill>
            <a:srgbClr val="000000">
              <a:alpha val="10000"/>
            </a:srgbClr>
          </a:solidFill>
          <a:ln w="0">
            <a:noFill/>
          </a:ln>
        </p:spPr>
        <p:style>
          <a:lnRef idx="0"/>
          <a:fillRef idx="0"/>
          <a:effectRef idx="0"/>
          <a:fontRef idx="minor"/>
        </p:style>
      </p:sp>
      <p:sp>
        <p:nvSpPr>
          <p:cNvPr id="52" name="CustomShape 5"/>
          <p:cNvSpPr/>
          <p:nvPr/>
        </p:nvSpPr>
        <p:spPr>
          <a:xfrm>
            <a:off x="11438640" y="6453360"/>
            <a:ext cx="7477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D0C89483-9583-46D5-980A-DFD2633CC686}" type="slidenum">
              <a:rPr b="0" lang="en-US" sz="1800" spc="-1" strike="noStrike">
                <a:solidFill>
                  <a:srgbClr val="808080"/>
                </a:solidFill>
                <a:latin typeface="Arial"/>
                <a:ea typeface="DejaVu Sans"/>
              </a:rPr>
              <a:t>&lt;number&gt;</a:t>
            </a:fld>
            <a:endParaRPr b="0" lang="en-US" sz="1800" spc="-1" strike="noStrike">
              <a:latin typeface="DejaVu Sans"/>
            </a:endParaRPr>
          </a:p>
        </p:txBody>
      </p:sp>
      <p:sp>
        <p:nvSpPr>
          <p:cNvPr id="53" name="CustomShape 6"/>
          <p:cNvSpPr/>
          <p:nvPr/>
        </p:nvSpPr>
        <p:spPr>
          <a:xfrm>
            <a:off x="0" y="6642720"/>
            <a:ext cx="121737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800" spc="-1" strike="noStrike">
                <a:solidFill>
                  <a:srgbClr val="a6a6a6"/>
                </a:solidFill>
                <a:latin typeface="DejaVu Sans"/>
                <a:ea typeface="DejaVu Sans"/>
              </a:rPr>
              <a:t>The Limits to Growth – TU Clausthal</a:t>
            </a:r>
            <a:endParaRPr b="0" lang="en-US" sz="800" spc="-1" strike="noStrike">
              <a:latin typeface="DejaVu Sans"/>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a:t>
            </a:r>
            <a:r>
              <a:rPr b="0" lang="en-US" sz="4400" spc="-1" strike="noStrike">
                <a:latin typeface="DejaVu Sans"/>
              </a:rPr>
              <a:t>ic</a:t>
            </a:r>
            <a:r>
              <a:rPr b="0" lang="en-US" sz="4400" spc="-1" strike="noStrike">
                <a:latin typeface="DejaVu Sans"/>
              </a:rPr>
              <a:t>k </a:t>
            </a:r>
            <a:r>
              <a:rPr b="0" lang="en-US" sz="4400" spc="-1" strike="noStrike">
                <a:latin typeface="DejaVu Sans"/>
              </a:rPr>
              <a:t>to </a:t>
            </a:r>
            <a:r>
              <a:rPr b="0" lang="en-US" sz="4400" spc="-1" strike="noStrike">
                <a:latin typeface="DejaVu Sans"/>
              </a:rPr>
              <a:t>e</a:t>
            </a:r>
            <a:r>
              <a:rPr b="0" lang="en-US" sz="4400" spc="-1" strike="noStrike">
                <a:latin typeface="DejaVu Sans"/>
              </a:rPr>
              <a:t>di</a:t>
            </a:r>
            <a:r>
              <a:rPr b="0" lang="en-US" sz="4400" spc="-1" strike="noStrike">
                <a:latin typeface="DejaVu Sans"/>
              </a:rPr>
              <a:t>t </a:t>
            </a:r>
            <a:r>
              <a:rPr b="0" lang="en-US" sz="4400" spc="-1" strike="noStrike">
                <a:latin typeface="DejaVu Sans"/>
              </a:rPr>
              <a:t>th</a:t>
            </a:r>
            <a:r>
              <a:rPr b="0" lang="en-US" sz="4400" spc="-1" strike="noStrike">
                <a:latin typeface="DejaVu Sans"/>
              </a:rPr>
              <a:t>e </a:t>
            </a:r>
            <a:r>
              <a:rPr b="0" lang="en-US" sz="4400" spc="-1" strike="noStrike">
                <a:latin typeface="DejaVu Sans"/>
              </a:rPr>
              <a:t>tit</a:t>
            </a:r>
            <a:r>
              <a:rPr b="0" lang="en-US" sz="4400" spc="-1" strike="noStrike">
                <a:latin typeface="DejaVu Sans"/>
              </a:rPr>
              <a:t>le </a:t>
            </a:r>
            <a:r>
              <a:rPr b="0" lang="en-US" sz="4400" spc="-1" strike="noStrike">
                <a:latin typeface="DejaVu Sans"/>
              </a:rPr>
              <a:t>te</a:t>
            </a:r>
            <a:r>
              <a:rPr b="0" lang="en-US" sz="4400" spc="-1" strike="noStrike">
                <a:latin typeface="DejaVu Sans"/>
              </a:rPr>
              <a:t>xt </a:t>
            </a:r>
            <a:r>
              <a:rPr b="0" lang="en-US" sz="4400" spc="-1" strike="noStrike">
                <a:latin typeface="DejaVu Sans"/>
              </a:rPr>
              <a:t>fo</a:t>
            </a:r>
            <a:r>
              <a:rPr b="0" lang="en-US" sz="4400" spc="-1" strike="noStrike">
                <a:latin typeface="DejaVu Sans"/>
              </a:rPr>
              <a:t>r</a:t>
            </a:r>
            <a:r>
              <a:rPr b="0" lang="en-US" sz="4400" spc="-1" strike="noStrike">
                <a:latin typeface="DejaVu Sans"/>
              </a:rPr>
              <a:t>m</a:t>
            </a:r>
            <a:r>
              <a:rPr b="0" lang="en-US" sz="4400" spc="-1" strike="noStrike">
                <a:latin typeface="DejaVu Sans"/>
              </a:rPr>
              <a:t>at</a:t>
            </a:r>
            <a:endParaRPr b="0" lang="en-US" sz="4400" spc="-1" strike="noStrike">
              <a:latin typeface="DejaVu Sans"/>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a:t>
            </a:r>
            <a:r>
              <a:rPr b="0" lang="en-US" sz="4400" spc="-1" strike="noStrike">
                <a:latin typeface="DejaVu Sans"/>
              </a:rPr>
              <a:t>to edit </a:t>
            </a:r>
            <a:r>
              <a:rPr b="0" lang="en-US" sz="4400" spc="-1" strike="noStrike">
                <a:latin typeface="DejaVu Sans"/>
              </a:rPr>
              <a:t>the </a:t>
            </a:r>
            <a:r>
              <a:rPr b="0" lang="en-US" sz="4400" spc="-1" strike="noStrike">
                <a:latin typeface="DejaVu Sans"/>
              </a:rPr>
              <a:t>title </a:t>
            </a:r>
            <a:r>
              <a:rPr b="0" lang="en-US" sz="4400" spc="-1" strike="noStrike">
                <a:latin typeface="DejaVu Sans"/>
              </a:rPr>
              <a:t>text </a:t>
            </a:r>
            <a:r>
              <a:rPr b="0" lang="en-US" sz="4400" spc="-1" strike="noStrike">
                <a:latin typeface="DejaVu Sans"/>
              </a:rPr>
              <a:t>format</a:t>
            </a:r>
            <a:endParaRPr b="0" lang="en-US" sz="4400" spc="-1" strike="noStrike">
              <a:latin typeface="DejaVu Sans"/>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7640" cy="6846480"/>
          </a:xfrm>
          <a:prstGeom prst="rect">
            <a:avLst/>
          </a:prstGeom>
          <a:solidFill>
            <a:srgbClr val="000000">
              <a:alpha val="10000"/>
            </a:srgbClr>
          </a:solidFill>
          <a:ln w="0">
            <a:noFill/>
          </a:ln>
        </p:spPr>
        <p:style>
          <a:lnRef idx="0"/>
          <a:fillRef idx="0"/>
          <a:effectRef idx="0"/>
          <a:fontRef idx="minor"/>
        </p:style>
      </p:sp>
      <p:sp>
        <p:nvSpPr>
          <p:cNvPr id="131" name="CustomShape 2"/>
          <p:cNvSpPr/>
          <p:nvPr/>
        </p:nvSpPr>
        <p:spPr>
          <a:xfrm>
            <a:off x="11438640" y="6453360"/>
            <a:ext cx="7545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9EB613E3-392C-4D4E-8A7D-4A5370CE7EF6}"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32" name="CustomShape 3"/>
          <p:cNvSpPr/>
          <p:nvPr/>
        </p:nvSpPr>
        <p:spPr>
          <a:xfrm>
            <a:off x="912240" y="1268280"/>
            <a:ext cx="9204480" cy="357840"/>
          </a:xfrm>
          <a:prstGeom prst="rect">
            <a:avLst/>
          </a:prstGeom>
          <a:noFill/>
          <a:ln w="0">
            <a:noFill/>
          </a:ln>
        </p:spPr>
        <p:style>
          <a:lnRef idx="0"/>
          <a:fillRef idx="0"/>
          <a:effectRef idx="0"/>
          <a:fontRef idx="minor"/>
        </p:style>
      </p:sp>
      <p:pic>
        <p:nvPicPr>
          <p:cNvPr id="133" name="Picture 19" descr="Logo_TUC_de_RGB"/>
          <p:cNvPicPr/>
          <p:nvPr/>
        </p:nvPicPr>
        <p:blipFill>
          <a:blip r:embed="rId2"/>
          <a:stretch/>
        </p:blipFill>
        <p:spPr>
          <a:xfrm>
            <a:off x="0" y="0"/>
            <a:ext cx="3048480" cy="558360"/>
          </a:xfrm>
          <a:prstGeom prst="rect">
            <a:avLst/>
          </a:prstGeom>
          <a:ln w="0">
            <a:noFill/>
          </a:ln>
        </p:spPr>
      </p:pic>
      <p:pic>
        <p:nvPicPr>
          <p:cNvPr id="134" name="Grafik 2" descr=""/>
          <p:cNvPicPr/>
          <p:nvPr/>
        </p:nvPicPr>
        <p:blipFill>
          <a:blip r:embed="rId3"/>
          <a:stretch/>
        </p:blipFill>
        <p:spPr>
          <a:xfrm>
            <a:off x="7430400" y="134640"/>
            <a:ext cx="3694320" cy="510480"/>
          </a:xfrm>
          <a:prstGeom prst="rect">
            <a:avLst/>
          </a:prstGeom>
          <a:ln w="0">
            <a:noFill/>
          </a:ln>
        </p:spPr>
      </p:pic>
      <p:sp>
        <p:nvSpPr>
          <p:cNvPr id="135" name="CustomShape 4"/>
          <p:cNvSpPr/>
          <p:nvPr/>
        </p:nvSpPr>
        <p:spPr>
          <a:xfrm>
            <a:off x="11444760" y="0"/>
            <a:ext cx="737640" cy="6846480"/>
          </a:xfrm>
          <a:prstGeom prst="rect">
            <a:avLst/>
          </a:prstGeom>
          <a:solidFill>
            <a:srgbClr val="000000">
              <a:alpha val="10000"/>
            </a:srgbClr>
          </a:solidFill>
          <a:ln w="0">
            <a:noFill/>
          </a:ln>
        </p:spPr>
        <p:style>
          <a:lnRef idx="0"/>
          <a:fillRef idx="0"/>
          <a:effectRef idx="0"/>
          <a:fontRef idx="minor"/>
        </p:style>
      </p:sp>
      <p:sp>
        <p:nvSpPr>
          <p:cNvPr id="136" name="CustomShape 5"/>
          <p:cNvSpPr/>
          <p:nvPr/>
        </p:nvSpPr>
        <p:spPr>
          <a:xfrm>
            <a:off x="11438640" y="6453360"/>
            <a:ext cx="7545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19834641-803E-469E-98CE-BA55CC2A8FBF}"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37"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a:t>
            </a:r>
            <a:r>
              <a:rPr b="0" lang="en-US" sz="4400" spc="-1" strike="noStrike">
                <a:latin typeface="DejaVu Sans"/>
              </a:rPr>
              <a:t>ic</a:t>
            </a:r>
            <a:r>
              <a:rPr b="0" lang="en-US" sz="4400" spc="-1" strike="noStrike">
                <a:latin typeface="DejaVu Sans"/>
              </a:rPr>
              <a:t>k </a:t>
            </a:r>
            <a:r>
              <a:rPr b="0" lang="en-US" sz="4400" spc="-1" strike="noStrike">
                <a:latin typeface="DejaVu Sans"/>
              </a:rPr>
              <a:t>to </a:t>
            </a:r>
            <a:r>
              <a:rPr b="0" lang="en-US" sz="4400" spc="-1" strike="noStrike">
                <a:latin typeface="DejaVu Sans"/>
              </a:rPr>
              <a:t>e</a:t>
            </a:r>
            <a:r>
              <a:rPr b="0" lang="en-US" sz="4400" spc="-1" strike="noStrike">
                <a:latin typeface="DejaVu Sans"/>
              </a:rPr>
              <a:t>di</a:t>
            </a:r>
            <a:r>
              <a:rPr b="0" lang="en-US" sz="4400" spc="-1" strike="noStrike">
                <a:latin typeface="DejaVu Sans"/>
              </a:rPr>
              <a:t>t </a:t>
            </a:r>
            <a:r>
              <a:rPr b="0" lang="en-US" sz="4400" spc="-1" strike="noStrike">
                <a:latin typeface="DejaVu Sans"/>
              </a:rPr>
              <a:t>th</a:t>
            </a:r>
            <a:r>
              <a:rPr b="0" lang="en-US" sz="4400" spc="-1" strike="noStrike">
                <a:latin typeface="DejaVu Sans"/>
              </a:rPr>
              <a:t>e </a:t>
            </a:r>
            <a:r>
              <a:rPr b="0" lang="en-US" sz="4400" spc="-1" strike="noStrike">
                <a:latin typeface="DejaVu Sans"/>
              </a:rPr>
              <a:t>tit</a:t>
            </a:r>
            <a:r>
              <a:rPr b="0" lang="en-US" sz="4400" spc="-1" strike="noStrike">
                <a:latin typeface="DejaVu Sans"/>
              </a:rPr>
              <a:t>le </a:t>
            </a:r>
            <a:r>
              <a:rPr b="0" lang="en-US" sz="4400" spc="-1" strike="noStrike">
                <a:latin typeface="DejaVu Sans"/>
              </a:rPr>
              <a:t>te</a:t>
            </a:r>
            <a:r>
              <a:rPr b="0" lang="en-US" sz="4400" spc="-1" strike="noStrike">
                <a:latin typeface="DejaVu Sans"/>
              </a:rPr>
              <a:t>xt </a:t>
            </a:r>
            <a:r>
              <a:rPr b="0" lang="en-US" sz="4400" spc="-1" strike="noStrike">
                <a:latin typeface="DejaVu Sans"/>
              </a:rPr>
              <a:t>fo</a:t>
            </a:r>
            <a:r>
              <a:rPr b="0" lang="en-US" sz="4400" spc="-1" strike="noStrike">
                <a:latin typeface="DejaVu Sans"/>
              </a:rPr>
              <a:t>r</a:t>
            </a:r>
            <a:r>
              <a:rPr b="0" lang="en-US" sz="4400" spc="-1" strike="noStrike">
                <a:latin typeface="DejaVu Sans"/>
              </a:rPr>
              <a:t>m</a:t>
            </a:r>
            <a:r>
              <a:rPr b="0" lang="en-US" sz="4400" spc="-1" strike="noStrike">
                <a:latin typeface="DejaVu Sans"/>
              </a:rPr>
              <a:t>at</a:t>
            </a:r>
            <a:endParaRPr b="0" lang="en-US" sz="4400" spc="-1" strike="noStrike">
              <a:latin typeface="DejaVu Sans"/>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7640" cy="6846480"/>
          </a:xfrm>
          <a:prstGeom prst="rect">
            <a:avLst/>
          </a:prstGeom>
          <a:solidFill>
            <a:srgbClr val="000000">
              <a:alpha val="10000"/>
            </a:srgbClr>
          </a:solidFill>
          <a:ln w="0">
            <a:noFill/>
          </a:ln>
        </p:spPr>
        <p:style>
          <a:lnRef idx="0"/>
          <a:fillRef idx="0"/>
          <a:effectRef idx="0"/>
          <a:fontRef idx="minor"/>
        </p:style>
      </p:sp>
      <p:sp>
        <p:nvSpPr>
          <p:cNvPr id="177" name="CustomShape 2"/>
          <p:cNvSpPr/>
          <p:nvPr/>
        </p:nvSpPr>
        <p:spPr>
          <a:xfrm>
            <a:off x="11438640" y="6453360"/>
            <a:ext cx="7545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C8BA4833-88D2-4A73-8A31-0EB215BCE9D4}"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78" name="CustomShape 3"/>
          <p:cNvSpPr/>
          <p:nvPr/>
        </p:nvSpPr>
        <p:spPr>
          <a:xfrm>
            <a:off x="912240" y="1268280"/>
            <a:ext cx="9204480" cy="357840"/>
          </a:xfrm>
          <a:prstGeom prst="rect">
            <a:avLst/>
          </a:prstGeom>
          <a:noFill/>
          <a:ln w="0">
            <a:noFill/>
          </a:ln>
        </p:spPr>
        <p:style>
          <a:lnRef idx="0"/>
          <a:fillRef idx="0"/>
          <a:effectRef idx="0"/>
          <a:fontRef idx="minor"/>
        </p:style>
      </p:sp>
      <p:pic>
        <p:nvPicPr>
          <p:cNvPr id="179" name="Picture 19" descr="Logo_TUC_de_RGB"/>
          <p:cNvPicPr/>
          <p:nvPr/>
        </p:nvPicPr>
        <p:blipFill>
          <a:blip r:embed="rId2"/>
          <a:stretch/>
        </p:blipFill>
        <p:spPr>
          <a:xfrm>
            <a:off x="0" y="0"/>
            <a:ext cx="3048480" cy="558360"/>
          </a:xfrm>
          <a:prstGeom prst="rect">
            <a:avLst/>
          </a:prstGeom>
          <a:ln w="0">
            <a:noFill/>
          </a:ln>
        </p:spPr>
      </p:pic>
      <p:pic>
        <p:nvPicPr>
          <p:cNvPr id="180" name="Grafik 2" descr=""/>
          <p:cNvPicPr/>
          <p:nvPr/>
        </p:nvPicPr>
        <p:blipFill>
          <a:blip r:embed="rId3"/>
          <a:stretch/>
        </p:blipFill>
        <p:spPr>
          <a:xfrm>
            <a:off x="7430400" y="134640"/>
            <a:ext cx="3694320" cy="510480"/>
          </a:xfrm>
          <a:prstGeom prst="rect">
            <a:avLst/>
          </a:prstGeom>
          <a:ln w="0">
            <a:noFill/>
          </a:ln>
        </p:spPr>
      </p:pic>
      <p:sp>
        <p:nvSpPr>
          <p:cNvPr id="181" name="CustomShape 4"/>
          <p:cNvSpPr/>
          <p:nvPr/>
        </p:nvSpPr>
        <p:spPr>
          <a:xfrm>
            <a:off x="11444760" y="0"/>
            <a:ext cx="737640" cy="6846480"/>
          </a:xfrm>
          <a:prstGeom prst="rect">
            <a:avLst/>
          </a:prstGeom>
          <a:solidFill>
            <a:srgbClr val="000000">
              <a:alpha val="10000"/>
            </a:srgbClr>
          </a:solidFill>
          <a:ln w="0">
            <a:noFill/>
          </a:ln>
        </p:spPr>
        <p:style>
          <a:lnRef idx="0"/>
          <a:fillRef idx="0"/>
          <a:effectRef idx="0"/>
          <a:fontRef idx="minor"/>
        </p:style>
      </p:sp>
      <p:sp>
        <p:nvSpPr>
          <p:cNvPr id="182" name="CustomShape 5"/>
          <p:cNvSpPr/>
          <p:nvPr/>
        </p:nvSpPr>
        <p:spPr>
          <a:xfrm>
            <a:off x="11438640" y="6453360"/>
            <a:ext cx="7545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A22EF197-0C3F-4745-8379-0B383DDE72EB}"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83"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a:t>
            </a:r>
            <a:r>
              <a:rPr b="0" lang="en-US" sz="4400" spc="-1" strike="noStrike">
                <a:latin typeface="DejaVu Sans"/>
              </a:rPr>
              <a:t>ic</a:t>
            </a:r>
            <a:r>
              <a:rPr b="0" lang="en-US" sz="4400" spc="-1" strike="noStrike">
                <a:latin typeface="DejaVu Sans"/>
              </a:rPr>
              <a:t>k </a:t>
            </a:r>
            <a:r>
              <a:rPr b="0" lang="en-US" sz="4400" spc="-1" strike="noStrike">
                <a:latin typeface="DejaVu Sans"/>
              </a:rPr>
              <a:t>to </a:t>
            </a:r>
            <a:r>
              <a:rPr b="0" lang="en-US" sz="4400" spc="-1" strike="noStrike">
                <a:latin typeface="DejaVu Sans"/>
              </a:rPr>
              <a:t>e</a:t>
            </a:r>
            <a:r>
              <a:rPr b="0" lang="en-US" sz="4400" spc="-1" strike="noStrike">
                <a:latin typeface="DejaVu Sans"/>
              </a:rPr>
              <a:t>di</a:t>
            </a:r>
            <a:r>
              <a:rPr b="0" lang="en-US" sz="4400" spc="-1" strike="noStrike">
                <a:latin typeface="DejaVu Sans"/>
              </a:rPr>
              <a:t>t </a:t>
            </a:r>
            <a:r>
              <a:rPr b="0" lang="en-US" sz="4400" spc="-1" strike="noStrike">
                <a:latin typeface="DejaVu Sans"/>
              </a:rPr>
              <a:t>th</a:t>
            </a:r>
            <a:r>
              <a:rPr b="0" lang="en-US" sz="4400" spc="-1" strike="noStrike">
                <a:latin typeface="DejaVu Sans"/>
              </a:rPr>
              <a:t>e </a:t>
            </a:r>
            <a:r>
              <a:rPr b="0" lang="en-US" sz="4400" spc="-1" strike="noStrike">
                <a:latin typeface="DejaVu Sans"/>
              </a:rPr>
              <a:t>tit</a:t>
            </a:r>
            <a:r>
              <a:rPr b="0" lang="en-US" sz="4400" spc="-1" strike="noStrike">
                <a:latin typeface="DejaVu Sans"/>
              </a:rPr>
              <a:t>le </a:t>
            </a:r>
            <a:r>
              <a:rPr b="0" lang="en-US" sz="4400" spc="-1" strike="noStrike">
                <a:latin typeface="DejaVu Sans"/>
              </a:rPr>
              <a:t>te</a:t>
            </a:r>
            <a:r>
              <a:rPr b="0" lang="en-US" sz="4400" spc="-1" strike="noStrike">
                <a:latin typeface="DejaVu Sans"/>
              </a:rPr>
              <a:t>xt </a:t>
            </a:r>
            <a:r>
              <a:rPr b="0" lang="en-US" sz="4400" spc="-1" strike="noStrike">
                <a:latin typeface="DejaVu Sans"/>
              </a:rPr>
              <a:t>fo</a:t>
            </a:r>
            <a:r>
              <a:rPr b="0" lang="en-US" sz="4400" spc="-1" strike="noStrike">
                <a:latin typeface="DejaVu Sans"/>
              </a:rPr>
              <a:t>r</a:t>
            </a:r>
            <a:r>
              <a:rPr b="0" lang="en-US" sz="4400" spc="-1" strike="noStrike">
                <a:latin typeface="DejaVu Sans"/>
              </a:rPr>
              <a:t>m</a:t>
            </a:r>
            <a:r>
              <a:rPr b="0" lang="en-US" sz="4400" spc="-1" strike="noStrike">
                <a:latin typeface="DejaVu Sans"/>
              </a:rPr>
              <a:t>at</a:t>
            </a:r>
            <a:endParaRPr b="0" lang="en-US" sz="4400" spc="-1" strike="noStrike">
              <a:latin typeface="DejaVu Sans"/>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hyperlink" Target="https://ec.europa.eu/clima/system/files/2020-09/2020_study_main_report_en.pdf" TargetMode="External"/><Relationship Id="rId4" Type="http://schemas.openxmlformats.org/officeDocument/2006/relationships/hyperlink" Target="https://www.iso.org/standard/37456.html" TargetMode="External"/><Relationship Id="rId5"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5.png"/><Relationship Id="rId4"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8.xml"/><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6.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7.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50720" cy="11372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buNone/>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DejaVu Sans"/>
            </a:endParaRPr>
          </a:p>
        </p:txBody>
      </p:sp>
      <p:sp>
        <p:nvSpPr>
          <p:cNvPr id="223" name="CustomShape 2"/>
          <p:cNvSpPr/>
          <p:nvPr/>
        </p:nvSpPr>
        <p:spPr>
          <a:xfrm>
            <a:off x="527400" y="2852640"/>
            <a:ext cx="10350720" cy="2358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buNone/>
              <a:tabLst>
                <a:tab algn="l" pos="0"/>
              </a:tabLst>
            </a:pPr>
            <a:r>
              <a:rPr b="1" lang="en-US" sz="2400" spc="-1" strike="noStrike">
                <a:solidFill>
                  <a:srgbClr val="000000"/>
                </a:solidFill>
                <a:latin typeface="DejaVu Sans"/>
                <a:ea typeface="DejaVu Sans"/>
              </a:rPr>
              <a:t>Lecture 5: Lifecycle Assessment (LCA)</a:t>
            </a:r>
            <a:endParaRPr b="0" lang="en-US" sz="2400" spc="-1" strike="noStrike">
              <a:latin typeface="DejaVu Sans"/>
            </a:endParaRPr>
          </a:p>
          <a:p>
            <a:pPr algn="ctr">
              <a:lnSpc>
                <a:spcPct val="100000"/>
              </a:lnSpc>
              <a:spcBef>
                <a:spcPts val="479"/>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Assessment (LCA)</a:t>
            </a:r>
            <a:endParaRPr b="0" lang="en-US" sz="2400" spc="-1" strike="noStrike">
              <a:latin typeface="DejaVu Sans"/>
            </a:endParaRPr>
          </a:p>
        </p:txBody>
      </p:sp>
      <p:sp>
        <p:nvSpPr>
          <p:cNvPr id="247"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a:t>
            </a:r>
            <a:endParaRPr b="0" lang="en-US" sz="2200" spc="-1" strike="noStrike">
              <a:latin typeface="DejaVu Sans"/>
            </a:endParaRPr>
          </a:p>
        </p:txBody>
      </p:sp>
      <p:sp>
        <p:nvSpPr>
          <p:cNvPr id="248" name="CustomShape 3"/>
          <p:cNvSpPr/>
          <p:nvPr/>
        </p:nvSpPr>
        <p:spPr>
          <a:xfrm>
            <a:off x="865800" y="2859480"/>
            <a:ext cx="9920160" cy="147924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a:lnSpc>
                <a:spcPct val="100000"/>
              </a:lnSpc>
              <a:buNone/>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latin typeface="DejaVu Sans"/>
            </a:endParaRPr>
          </a:p>
        </p:txBody>
      </p:sp>
      <p:sp>
        <p:nvSpPr>
          <p:cNvPr id="249" name="CustomShape 4"/>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Assessment (LCA)</a:t>
            </a:r>
            <a:endParaRPr b="0" lang="en-US" sz="2400" spc="-1" strike="noStrike">
              <a:latin typeface="DejaVu Sans"/>
            </a:endParaRPr>
          </a:p>
        </p:txBody>
      </p:sp>
      <p:sp>
        <p:nvSpPr>
          <p:cNvPr id="251" name="CustomShape 2"/>
          <p:cNvSpPr/>
          <p:nvPr/>
        </p:nvSpPr>
        <p:spPr>
          <a:xfrm>
            <a:off x="335520" y="1268280"/>
            <a:ext cx="1074024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latin typeface="DejaVu Sans"/>
            </a:endParaRPr>
          </a:p>
          <a:p>
            <a:pPr marL="360" algn="ctr">
              <a:lnSpc>
                <a:spcPct val="100000"/>
              </a:lnSpc>
              <a:spcBef>
                <a:spcPts val="360"/>
              </a:spcBef>
              <a:buNone/>
            </a:pPr>
            <a:endParaRPr b="0" lang="en-US" sz="1800" spc="-1" strike="noStrike">
              <a:latin typeface="DejaVu Sans"/>
            </a:endParaRPr>
          </a:p>
          <a:p>
            <a:pPr marL="360" algn="ctr">
              <a:lnSpc>
                <a:spcPct val="100000"/>
              </a:lnSpc>
              <a:spcBef>
                <a:spcPts val="360"/>
              </a:spcBef>
              <a:buNone/>
            </a:pPr>
            <a:endParaRPr b="0" lang="en-US" sz="1800" spc="-1" strike="noStrike">
              <a:latin typeface="DejaVu Sans"/>
            </a:endParaRPr>
          </a:p>
          <a:p>
            <a:pPr marL="360" algn="ctr">
              <a:lnSpc>
                <a:spcPct val="100000"/>
              </a:lnSpc>
              <a:spcBef>
                <a:spcPts val="360"/>
              </a:spcBef>
              <a:buNone/>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DejaVu Sans"/>
            </a:endParaRPr>
          </a:p>
        </p:txBody>
      </p:sp>
      <p:sp>
        <p:nvSpPr>
          <p:cNvPr id="252"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ISO 14040 &amp; ISO 14044</a:t>
            </a:r>
            <a:endParaRPr b="0" lang="en-US" sz="2200" spc="-1" strike="noStrike">
              <a:latin typeface="DejaVu Sans"/>
            </a:endParaRPr>
          </a:p>
        </p:txBody>
      </p:sp>
      <p:sp>
        <p:nvSpPr>
          <p:cNvPr id="253" name="CustomShape 5"/>
          <p:cNvSpPr/>
          <p:nvPr/>
        </p:nvSpPr>
        <p:spPr>
          <a:xfrm>
            <a:off x="274320" y="6219360"/>
            <a:ext cx="10695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latin typeface="DejaVu Sans"/>
            </a:endParaRPr>
          </a:p>
        </p:txBody>
      </p:sp>
      <p:sp>
        <p:nvSpPr>
          <p:cNvPr id="254" name="CustomShape 6"/>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Running Case Study</a:t>
            </a:r>
            <a:endParaRPr b="0" lang="en-US" sz="2400" spc="-1" strike="noStrike">
              <a:latin typeface="DejaVu Sans"/>
            </a:endParaRPr>
          </a:p>
        </p:txBody>
      </p:sp>
      <p:sp>
        <p:nvSpPr>
          <p:cNvPr id="256" name="CustomShape 2"/>
          <p:cNvSpPr/>
          <p:nvPr/>
        </p:nvSpPr>
        <p:spPr>
          <a:xfrm>
            <a:off x="335520" y="1268280"/>
            <a:ext cx="53748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360" algn="ctr">
              <a:lnSpc>
                <a:spcPct val="100000"/>
              </a:lnSpc>
              <a:spcBef>
                <a:spcPts val="360"/>
              </a:spcBef>
              <a:buNone/>
            </a:pPr>
            <a:endParaRPr b="0" lang="en-US" sz="1800" spc="-1" strike="noStrike">
              <a:latin typeface="DejaVu Sans"/>
            </a:endParaRPr>
          </a:p>
          <a:p>
            <a:pPr marL="360" algn="ctr">
              <a:lnSpc>
                <a:spcPct val="100000"/>
              </a:lnSpc>
              <a:spcBef>
                <a:spcPts val="360"/>
              </a:spcBef>
              <a:buNone/>
            </a:pPr>
            <a:endParaRPr b="0" lang="en-US" sz="1800" spc="-1" strike="noStrike">
              <a:latin typeface="DejaVu Sans"/>
            </a:endParaRPr>
          </a:p>
          <a:p>
            <a:pPr marL="360" algn="ctr">
              <a:lnSpc>
                <a:spcPct val="100000"/>
              </a:lnSpc>
              <a:spcBef>
                <a:spcPts val="360"/>
              </a:spcBef>
              <a:buNone/>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DejaVu Sans"/>
            </a:endParaRPr>
          </a:p>
        </p:txBody>
      </p:sp>
      <p:sp>
        <p:nvSpPr>
          <p:cNvPr id="25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2020 EU Commission Report </a:t>
            </a:r>
            <a:endParaRPr b="0" lang="en-US" sz="2200" spc="-1" strike="noStrike">
              <a:latin typeface="DejaVu Sans"/>
            </a:endParaRPr>
          </a:p>
        </p:txBody>
      </p:sp>
      <p:sp>
        <p:nvSpPr>
          <p:cNvPr id="258" name="CustomShape 7"/>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pic>
        <p:nvPicPr>
          <p:cNvPr id="259" name="" descr=""/>
          <p:cNvPicPr/>
          <p:nvPr/>
        </p:nvPicPr>
        <p:blipFill>
          <a:blip r:embed="rId2"/>
          <a:stretch/>
        </p:blipFill>
        <p:spPr>
          <a:xfrm>
            <a:off x="5378400" y="1312200"/>
            <a:ext cx="6003720" cy="47998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Four main phases of LCA</a:t>
            </a:r>
            <a:endParaRPr b="0" lang="en-US" sz="2400" spc="-1" strike="noStrike">
              <a:latin typeface="DejaVu Sans"/>
            </a:endParaRPr>
          </a:p>
        </p:txBody>
      </p:sp>
      <p:pic>
        <p:nvPicPr>
          <p:cNvPr id="261" name="" descr=""/>
          <p:cNvPicPr/>
          <p:nvPr/>
        </p:nvPicPr>
        <p:blipFill>
          <a:blip r:embed="rId1"/>
          <a:stretch/>
        </p:blipFill>
        <p:spPr>
          <a:xfrm>
            <a:off x="4476960" y="1719360"/>
            <a:ext cx="3233520" cy="3414600"/>
          </a:xfrm>
          <a:prstGeom prst="rect">
            <a:avLst/>
          </a:prstGeom>
          <a:ln w="0">
            <a:noFill/>
          </a:ln>
        </p:spPr>
      </p:pic>
      <p:sp>
        <p:nvSpPr>
          <p:cNvPr id="262" name="CustomShape 2"/>
          <p:cNvSpPr/>
          <p:nvPr/>
        </p:nvSpPr>
        <p:spPr>
          <a:xfrm>
            <a:off x="3200400" y="3200400"/>
            <a:ext cx="1138320" cy="3510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DejaVu Sans"/>
                <a:ea typeface="DejaVu Sans"/>
              </a:rPr>
              <a:t>LCI</a:t>
            </a:r>
            <a:endParaRPr b="0" lang="en-US" sz="1800" spc="-1" strike="noStrike">
              <a:latin typeface="DejaVu Sans"/>
            </a:endParaRPr>
          </a:p>
        </p:txBody>
      </p:sp>
      <p:sp>
        <p:nvSpPr>
          <p:cNvPr id="263" name="CustomShape 3"/>
          <p:cNvSpPr/>
          <p:nvPr/>
        </p:nvSpPr>
        <p:spPr>
          <a:xfrm>
            <a:off x="3200760" y="4640400"/>
            <a:ext cx="1138320" cy="3510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DejaVu Sans"/>
                <a:ea typeface="DejaVu Sans"/>
              </a:rPr>
              <a:t>LCIA</a:t>
            </a:r>
            <a:endParaRPr b="0" lang="en-US" sz="1800" spc="-1" strike="noStrike">
              <a:latin typeface="DejaVu Sans"/>
            </a:endParaRPr>
          </a:p>
        </p:txBody>
      </p:sp>
      <p:sp>
        <p:nvSpPr>
          <p:cNvPr id="264" name="CustomShape 4"/>
          <p:cNvSpPr/>
          <p:nvPr/>
        </p:nvSpPr>
        <p:spPr>
          <a:xfrm>
            <a:off x="274320" y="6219360"/>
            <a:ext cx="7774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32"/>
          <p:cNvSpPr/>
          <p:nvPr/>
        </p:nvSpPr>
        <p:spPr>
          <a:xfrm>
            <a:off x="335520" y="4406760"/>
            <a:ext cx="10740240" cy="13492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Goal and scope definition</a:t>
            </a:r>
            <a:endParaRPr b="0" lang="en-US" sz="3000" spc="-1" strike="noStrike">
              <a:latin typeface="DejaVu Sans"/>
            </a:endParaRPr>
          </a:p>
        </p:txBody>
      </p:sp>
      <p:sp>
        <p:nvSpPr>
          <p:cNvPr id="266" name="CustomShape 47"/>
          <p:cNvSpPr/>
          <p:nvPr/>
        </p:nvSpPr>
        <p:spPr>
          <a:xfrm>
            <a:off x="335520" y="2906640"/>
            <a:ext cx="10740240" cy="14871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68" name="CustomShape 2"/>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latin typeface="DejaVu Sans"/>
            </a:endParaRPr>
          </a:p>
        </p:txBody>
      </p:sp>
      <p:sp>
        <p:nvSpPr>
          <p:cNvPr id="269" name="CustomShape 3"/>
          <p:cNvSpPr/>
          <p:nvPr/>
        </p:nvSpPr>
        <p:spPr>
          <a:xfrm>
            <a:off x="609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Explores the environmental impact of a representative selection of road vehicle configurations in a holistic manner.</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Targets an audience comprising primarily the European Commission and secondarily decision-makers in general.</a:t>
            </a:r>
            <a:endParaRPr b="0" lang="en-US" sz="1800" spc="-1" strike="noStrike">
              <a:latin typeface="DejaVu Sans"/>
            </a:endParaRPr>
          </a:p>
        </p:txBody>
      </p:sp>
      <p:sp>
        <p:nvSpPr>
          <p:cNvPr id="270"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Goal of an LCA study</a:t>
            </a:r>
            <a:endParaRPr b="0" lang="en-US" sz="2200" spc="-1" strike="noStrike">
              <a:latin typeface="DejaVu Sans"/>
            </a:endParaRPr>
          </a:p>
        </p:txBody>
      </p:sp>
      <p:sp>
        <p:nvSpPr>
          <p:cNvPr id="271" name="CustomShape 8"/>
          <p:cNvSpPr/>
          <p:nvPr/>
        </p:nvSpPr>
        <p:spPr>
          <a:xfrm>
            <a:off x="274320" y="6399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272" name="CustomShape 18"/>
          <p:cNvSpPr/>
          <p:nvPr/>
        </p:nvSpPr>
        <p:spPr>
          <a:xfrm>
            <a:off x="274320" y="6147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74" name="CustomShape 2"/>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DejaVu Sans"/>
            </a:endParaRPr>
          </a:p>
        </p:txBody>
      </p:sp>
      <p:sp>
        <p:nvSpPr>
          <p:cNvPr id="275"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Scope of an LCA study</a:t>
            </a:r>
            <a:endParaRPr b="0" lang="en-US" sz="2200" spc="-1" strike="noStrike">
              <a:latin typeface="DejaVu Sans"/>
            </a:endParaRPr>
          </a:p>
        </p:txBody>
      </p:sp>
      <p:sp>
        <p:nvSpPr>
          <p:cNvPr id="276" name="CustomShape 4"/>
          <p:cNvSpPr/>
          <p:nvPr/>
        </p:nvSpPr>
        <p:spPr>
          <a:xfrm>
            <a:off x="6491160" y="2743200"/>
            <a:ext cx="3333960" cy="1074960"/>
          </a:xfrm>
          <a:prstGeom prst="borderCallout1">
            <a:avLst>
              <a:gd name="adj1" fmla="val 18750"/>
              <a:gd name="adj2" fmla="val -8333"/>
              <a:gd name="adj3" fmla="val 21199"/>
              <a:gd name="adj4" fmla="val -64319"/>
            </a:avLst>
          </a:prstGeom>
          <a:solidFill>
            <a:srgbClr val="008c4f"/>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DejaVu Sans"/>
                <a:ea typeface="DejaVu Sans"/>
              </a:rPr>
              <a:t>quantified performance of a product system for use as a reference unit</a:t>
            </a:r>
            <a:endParaRPr b="0" lang="en-US" sz="1800" spc="-1" strike="noStrike">
              <a:latin typeface="DejaVu Sans"/>
            </a:endParaRPr>
          </a:p>
        </p:txBody>
      </p:sp>
      <p:sp>
        <p:nvSpPr>
          <p:cNvPr id="277" name="CustomShape 5"/>
          <p:cNvSpPr/>
          <p:nvPr/>
        </p:nvSpPr>
        <p:spPr>
          <a:xfrm>
            <a:off x="6497640" y="4183200"/>
            <a:ext cx="3333960" cy="1984320"/>
          </a:xfrm>
          <a:prstGeom prst="borderCallout1">
            <a:avLst>
              <a:gd name="adj1" fmla="val 18750"/>
              <a:gd name="adj2" fmla="val -8333"/>
              <a:gd name="adj3" fmla="val -25296"/>
              <a:gd name="adj4" fmla="val -100601"/>
            </a:avLst>
          </a:prstGeom>
          <a:solidFill>
            <a:srgbClr val="008c4f"/>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DejaVu Sans"/>
                <a:ea typeface="DejaVu Sans"/>
              </a:rPr>
              <a:t>measure of the outputs from processes in a given product system required to fulfil the function expressed by</a:t>
            </a:r>
            <a:endParaRPr b="0" lang="en-US" sz="1800" spc="-1" strike="noStrike">
              <a:latin typeface="DejaVu Sans"/>
            </a:endParaRPr>
          </a:p>
          <a:p>
            <a:pPr algn="ctr">
              <a:lnSpc>
                <a:spcPct val="100000"/>
              </a:lnSpc>
              <a:buNone/>
            </a:pPr>
            <a:r>
              <a:rPr b="0" lang="en-US" sz="1800" spc="-1" strike="noStrike">
                <a:solidFill>
                  <a:srgbClr val="000000"/>
                </a:solidFill>
                <a:latin typeface="DejaVu Sans"/>
                <a:ea typeface="DejaVu Sans"/>
              </a:rPr>
              <a:t>the functional unit</a:t>
            </a:r>
            <a:endParaRPr b="0" lang="en-US" sz="1800" spc="-1" strike="noStrike">
              <a:latin typeface="DejaVu Sans"/>
            </a:endParaRPr>
          </a:p>
        </p:txBody>
      </p:sp>
      <p:sp>
        <p:nvSpPr>
          <p:cNvPr id="278" name="CustomShape 19"/>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80" name="CustomShape 2"/>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latin typeface="DejaVu Sans"/>
            </a:endParaRPr>
          </a:p>
        </p:txBody>
      </p:sp>
      <p:sp>
        <p:nvSpPr>
          <p:cNvPr id="281"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Scope of an LCA study</a:t>
            </a:r>
            <a:endParaRPr b="0" lang="en-US" sz="2200" spc="-1" strike="noStrike">
              <a:latin typeface="DejaVu Sans"/>
            </a:endParaRPr>
          </a:p>
        </p:txBody>
      </p:sp>
      <p:sp>
        <p:nvSpPr>
          <p:cNvPr id="282" name="CustomShape 4"/>
          <p:cNvSpPr/>
          <p:nvPr/>
        </p:nvSpPr>
        <p:spPr>
          <a:xfrm>
            <a:off x="6095520" y="1268280"/>
            <a:ext cx="4917600" cy="5027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latin typeface="DejaVu Sans"/>
            </a:endParaRPr>
          </a:p>
        </p:txBody>
      </p:sp>
      <p:graphicFrame>
        <p:nvGraphicFramePr>
          <p:cNvPr id="283" name="Table 6"/>
          <p:cNvGraphicFramePr/>
          <p:nvPr/>
        </p:nvGraphicFramePr>
        <p:xfrm>
          <a:off x="5192280" y="3214440"/>
          <a:ext cx="5945040" cy="97308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a:lnSpc>
                          <a:spcPct val="100000"/>
                        </a:lnSpc>
                        <a:buNone/>
                      </a:pPr>
                      <a:r>
                        <a:rPr b="1" lang="en-US" sz="900" spc="-1" strike="noStrike">
                          <a:solidFill>
                            <a:srgbClr val="000000"/>
                          </a:solidFill>
                          <a:latin typeface="DejaVu Sans"/>
                        </a:rPr>
                        <a:t>Body Type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Passenger Car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Van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Rigid Lorry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Artic Lorry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Urban bus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Coach</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613080">
                <a:tc>
                  <a:txBody>
                    <a:bodyPr lIns="90000" rIns="90000" anchor="t">
                      <a:noAutofit/>
                    </a:bodyPr>
                    <a:p>
                      <a:pPr>
                        <a:lnSpc>
                          <a:spcPct val="100000"/>
                        </a:lnSpc>
                        <a:buNone/>
                      </a:pPr>
                      <a:r>
                        <a:rPr b="1" lang="en-US" sz="800" spc="-1" strike="noStrike">
                          <a:solidFill>
                            <a:srgbClr val="000000"/>
                          </a:solidFill>
                          <a:latin typeface="DejaVu Sans"/>
                        </a:rPr>
                        <a:t>Default reference flow</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Vehicle-km (vkm)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Vehicle-km (vkm)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Tonne-km (tkm)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Tonne-km (tkm)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Vehicle-km (vkm)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800" spc="-1" strike="noStrike">
                          <a:solidFill>
                            <a:srgbClr val="000000"/>
                          </a:solidFill>
                          <a:latin typeface="DejaVu Sans"/>
                        </a:rPr>
                        <a:t>Vehicle-km (vkm)</a:t>
                      </a:r>
                      <a:endParaRPr b="0" lang="en-US" sz="8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284" name="CustomShape 9"/>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285" name="CustomShape 20"/>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87" name="CustomShape 2"/>
          <p:cNvSpPr/>
          <p:nvPr/>
        </p:nvSpPr>
        <p:spPr>
          <a:xfrm>
            <a:off x="5735520" y="1628280"/>
            <a:ext cx="4917600" cy="5027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system boundary</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288"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Scope of an LCA study</a:t>
            </a:r>
            <a:endParaRPr b="0" lang="en-US" sz="2200" spc="-1" strike="noStrike">
              <a:latin typeface="DejaVu Sans"/>
            </a:endParaRPr>
          </a:p>
        </p:txBody>
      </p:sp>
      <p:sp>
        <p:nvSpPr>
          <p:cNvPr id="289" name="CustomShape 4"/>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DejaVu Sans"/>
            </a:endParaRPr>
          </a:p>
        </p:txBody>
      </p:sp>
      <p:pic>
        <p:nvPicPr>
          <p:cNvPr id="290" name="" descr=""/>
          <p:cNvPicPr/>
          <p:nvPr/>
        </p:nvPicPr>
        <p:blipFill>
          <a:blip r:embed="rId1"/>
          <a:stretch/>
        </p:blipFill>
        <p:spPr>
          <a:xfrm>
            <a:off x="5620320" y="2775240"/>
            <a:ext cx="5578560" cy="2937240"/>
          </a:xfrm>
          <a:prstGeom prst="rect">
            <a:avLst/>
          </a:prstGeom>
          <a:ln w="0">
            <a:noFill/>
          </a:ln>
        </p:spPr>
      </p:pic>
      <p:sp>
        <p:nvSpPr>
          <p:cNvPr id="291" name="CustomShape 44"/>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292" name="CustomShape 45"/>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94"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DejaVu Sans"/>
            </a:endParaRPr>
          </a:p>
        </p:txBody>
      </p:sp>
      <p:sp>
        <p:nvSpPr>
          <p:cNvPr id="295"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latin typeface="DejaVu Sans"/>
            </a:endParaRPr>
          </a:p>
        </p:txBody>
      </p:sp>
      <p:sp>
        <p:nvSpPr>
          <p:cNvPr id="296" name="CustomShape 37"/>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License</a:t>
            </a:r>
            <a:endParaRPr b="0" lang="en-US" sz="2400" spc="-1" strike="noStrike">
              <a:latin typeface="DejaVu Sans"/>
            </a:endParaRPr>
          </a:p>
        </p:txBody>
      </p:sp>
      <p:sp>
        <p:nvSpPr>
          <p:cNvPr id="225" name="CustomShape 2"/>
          <p:cNvSpPr/>
          <p:nvPr/>
        </p:nvSpPr>
        <p:spPr>
          <a:xfrm>
            <a:off x="335520" y="1268280"/>
            <a:ext cx="10734840" cy="50223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298"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DejaVu Sans"/>
            </a:endParaRPr>
          </a:p>
        </p:txBody>
      </p:sp>
      <p:sp>
        <p:nvSpPr>
          <p:cNvPr id="299"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DejaVu Sans"/>
            </a:endParaRPr>
          </a:p>
        </p:txBody>
      </p:sp>
      <p:sp>
        <p:nvSpPr>
          <p:cNvPr id="300" name="CustomShape 38"/>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302"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DejaVu Sans"/>
            </a:endParaRPr>
          </a:p>
        </p:txBody>
      </p:sp>
      <p:sp>
        <p:nvSpPr>
          <p:cNvPr id="303"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latin typeface="DejaVu Sans"/>
            </a:endParaRPr>
          </a:p>
        </p:txBody>
      </p:sp>
      <p:sp>
        <p:nvSpPr>
          <p:cNvPr id="304" name="CustomShape 39"/>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Goal and Scope definition</a:t>
            </a:r>
            <a:endParaRPr b="0" lang="en-US" sz="2400" spc="-1" strike="noStrike">
              <a:latin typeface="DejaVu Sans"/>
            </a:endParaRPr>
          </a:p>
        </p:txBody>
      </p:sp>
      <p:sp>
        <p:nvSpPr>
          <p:cNvPr id="306" name="CustomShape 2"/>
          <p:cNvSpPr/>
          <p:nvPr/>
        </p:nvSpPr>
        <p:spPr>
          <a:xfrm>
            <a:off x="5735520" y="548280"/>
            <a:ext cx="4917600" cy="5027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latin typeface="DejaVu Sans"/>
            </a:endParaRPr>
          </a:p>
        </p:txBody>
      </p:sp>
      <p:sp>
        <p:nvSpPr>
          <p:cNvPr id="30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Scope of an LCA study</a:t>
            </a:r>
            <a:endParaRPr b="0" lang="en-US" sz="2200" spc="-1" strike="noStrike">
              <a:latin typeface="DejaVu Sans"/>
            </a:endParaRPr>
          </a:p>
        </p:txBody>
      </p:sp>
      <p:sp>
        <p:nvSpPr>
          <p:cNvPr id="308" name="CustomShape 5"/>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DejaVu Sans"/>
            </a:endParaRPr>
          </a:p>
        </p:txBody>
      </p:sp>
      <p:graphicFrame>
        <p:nvGraphicFramePr>
          <p:cNvPr id="309" name="Table 6"/>
          <p:cNvGraphicFramePr/>
          <p:nvPr/>
        </p:nvGraphicFramePr>
        <p:xfrm>
          <a:off x="5735520" y="1596960"/>
          <a:ext cx="5465160" cy="4196520"/>
        </p:xfrm>
        <a:graphic>
          <a:graphicData uri="http://schemas.openxmlformats.org/drawingml/2006/table">
            <a:tbl>
              <a:tblPr/>
              <a:tblGrid>
                <a:gridCol w="2217600"/>
                <a:gridCol w="3247920"/>
              </a:tblGrid>
              <a:tr h="226080">
                <a:tc>
                  <a:txBody>
                    <a:bodyPr lIns="90000" rIns="90000" anchor="t">
                      <a:noAutofit/>
                    </a:bodyPr>
                    <a:p>
                      <a:pPr>
                        <a:lnSpc>
                          <a:spcPct val="100000"/>
                        </a:lnSpc>
                        <a:buNone/>
                      </a:pPr>
                      <a:r>
                        <a:rPr b="1" lang="en-US" sz="900" spc="-1" strike="noStrike">
                          <a:solidFill>
                            <a:srgbClr val="000000"/>
                          </a:solidFill>
                          <a:latin typeface="DejaVu Sans"/>
                        </a:rPr>
                        <a:t>Impact Category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Indicator and unit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chor="t">
                      <a:noAutofit/>
                    </a:bodyPr>
                    <a:p>
                      <a:pPr>
                        <a:lnSpc>
                          <a:spcPct val="100000"/>
                        </a:lnSpc>
                        <a:buNone/>
                      </a:pPr>
                      <a:r>
                        <a:rPr b="0" lang="en-US" sz="900" spc="-1" strike="noStrike">
                          <a:solidFill>
                            <a:srgbClr val="000000"/>
                          </a:solidFill>
                          <a:latin typeface="DejaVu Sans"/>
                        </a:rPr>
                        <a:t>Climate change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buNone/>
                      </a:pPr>
                      <a:r>
                        <a:rPr b="0" lang="en-US" sz="900" spc="-1" strike="noStrike">
                          <a:solidFill>
                            <a:srgbClr val="000000"/>
                          </a:solidFill>
                          <a:latin typeface="DejaVu Sans"/>
                        </a:rPr>
                        <a:t>Energy consumption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Cumulative energy demand in MJ: non-renewable (fossil and nuclear) and renewable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Acidification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Eutrophication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Photochemical ozone formation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Photochemical Ozone Creation Potential POCP in NMVOC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Ozone depletion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ODP in R11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Ionising radiation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Ionising radiation potentials in U235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Particulate matter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Particulate matter formation in PM2.5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Human toxicity, cancer and non-cancer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Comparative Toxic Unit for Human Health in CTUh</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Ecotoxicity, freshwater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Comparative Toxic Unit for ecosystems in CTUe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Resource depletion – minerals and metals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ADP ultimate reserves in Sb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buNone/>
                      </a:pPr>
                      <a:r>
                        <a:rPr b="0" lang="en-US" sz="900" spc="-1" strike="noStrike">
                          <a:solidFill>
                            <a:srgbClr val="000000"/>
                          </a:solidFill>
                          <a:latin typeface="DejaVu Sans"/>
                        </a:rPr>
                        <a:t>Resource depletion – fossil energy carriers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ADP fossil in MJ</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Land use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Land occupation in m² * a</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Water scarcity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Scarcity-adjusted water use in m³</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10" name="CustomShape 10"/>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11" name="CustomShape 21"/>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1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Definitions</a:t>
            </a:r>
            <a:endParaRPr b="0" lang="en-US" sz="2200" spc="-1" strike="noStrike">
              <a:latin typeface="DejaVu Sans"/>
            </a:endParaRPr>
          </a:p>
        </p:txBody>
      </p:sp>
      <p:sp>
        <p:nvSpPr>
          <p:cNvPr id="314"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DejaVu Sans"/>
            </a:endParaRPr>
          </a:p>
        </p:txBody>
      </p:sp>
      <p:sp>
        <p:nvSpPr>
          <p:cNvPr id="315" name="CustomShape 22"/>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1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Definitions</a:t>
            </a:r>
            <a:endParaRPr b="0" lang="en-US" sz="2200" spc="-1" strike="noStrike">
              <a:latin typeface="DejaVu Sans"/>
            </a:endParaRPr>
          </a:p>
        </p:txBody>
      </p:sp>
      <p:sp>
        <p:nvSpPr>
          <p:cNvPr id="318"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DejaVu Sans"/>
            </a:endParaRPr>
          </a:p>
        </p:txBody>
      </p:sp>
      <p:sp>
        <p:nvSpPr>
          <p:cNvPr id="319" name="CustomShape 23"/>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21"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Definitions</a:t>
            </a:r>
            <a:endParaRPr b="0" lang="en-US" sz="2200" spc="-1" strike="noStrike">
              <a:latin typeface="DejaVu Sans"/>
            </a:endParaRPr>
          </a:p>
        </p:txBody>
      </p:sp>
      <p:sp>
        <p:nvSpPr>
          <p:cNvPr id="322" name="CustomShape 4"/>
          <p:cNvSpPr/>
          <p:nvPr/>
        </p:nvSpPr>
        <p:spPr>
          <a:xfrm>
            <a:off x="335520" y="1600200"/>
            <a:ext cx="11091600" cy="46958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a:t>
            </a:r>
            <a:r>
              <a:rPr b="0" i="1" lang="en-GB" sz="1800" spc="-1" strike="noStrike">
                <a:solidFill>
                  <a:srgbClr val="000000"/>
                </a:solidFill>
                <a:latin typeface="DejaVu Sans"/>
                <a:ea typeface="DejaVu Sans"/>
              </a:rPr>
              <a:t>Unit Process</a:t>
            </a:r>
            <a:r>
              <a:rPr b="0" lang="en-GB"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latin typeface="DejaVu Sans"/>
            </a:endParaRPr>
          </a:p>
        </p:txBody>
      </p:sp>
      <p:sp>
        <p:nvSpPr>
          <p:cNvPr id="323" name="CustomShape 24"/>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pic>
        <p:nvPicPr>
          <p:cNvPr id="325" name="" descr=""/>
          <p:cNvPicPr/>
          <p:nvPr/>
        </p:nvPicPr>
        <p:blipFill>
          <a:blip r:embed="rId1"/>
          <a:stretch/>
        </p:blipFill>
        <p:spPr>
          <a:xfrm>
            <a:off x="475920" y="2286000"/>
            <a:ext cx="5007960" cy="2801880"/>
          </a:xfrm>
          <a:prstGeom prst="rect">
            <a:avLst/>
          </a:prstGeom>
          <a:ln w="0">
            <a:noFill/>
          </a:ln>
        </p:spPr>
      </p:pic>
      <p:pic>
        <p:nvPicPr>
          <p:cNvPr id="326" name="" descr=""/>
          <p:cNvPicPr/>
          <p:nvPr/>
        </p:nvPicPr>
        <p:blipFill>
          <a:blip r:embed="rId2"/>
          <a:stretch/>
        </p:blipFill>
        <p:spPr>
          <a:xfrm>
            <a:off x="5715000" y="2057400"/>
            <a:ext cx="6143400" cy="3664800"/>
          </a:xfrm>
          <a:prstGeom prst="rect">
            <a:avLst/>
          </a:prstGeom>
          <a:ln w="0">
            <a:noFill/>
          </a:ln>
        </p:spPr>
      </p:pic>
      <p:sp>
        <p:nvSpPr>
          <p:cNvPr id="327" name="CustomShape 25"/>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2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Overview</a:t>
            </a:r>
            <a:endParaRPr b="0" lang="en-US" sz="2200" spc="-1" strike="noStrike">
              <a:latin typeface="DejaVu Sans"/>
            </a:endParaRPr>
          </a:p>
        </p:txBody>
      </p:sp>
      <p:pic>
        <p:nvPicPr>
          <p:cNvPr id="330" name="" descr=""/>
          <p:cNvPicPr/>
          <p:nvPr/>
        </p:nvPicPr>
        <p:blipFill>
          <a:blip r:embed="rId1"/>
          <a:stretch/>
        </p:blipFill>
        <p:spPr>
          <a:xfrm>
            <a:off x="3080160" y="1407960"/>
            <a:ext cx="5166360" cy="4761720"/>
          </a:xfrm>
          <a:prstGeom prst="rect">
            <a:avLst/>
          </a:prstGeom>
          <a:ln w="0">
            <a:noFill/>
          </a:ln>
        </p:spPr>
      </p:pic>
      <p:sp>
        <p:nvSpPr>
          <p:cNvPr id="331" name="CustomShape 26"/>
          <p:cNvSpPr/>
          <p:nvPr/>
        </p:nvSpPr>
        <p:spPr>
          <a:xfrm>
            <a:off x="274320" y="6435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3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Preparing for data collection</a:t>
            </a:r>
            <a:endParaRPr b="0" lang="en-US" sz="2200" spc="-1" strike="noStrike">
              <a:latin typeface="DejaVu Sans"/>
            </a:endParaRPr>
          </a:p>
        </p:txBody>
      </p:sp>
      <p:graphicFrame>
        <p:nvGraphicFramePr>
          <p:cNvPr id="334" name="Table 4"/>
          <p:cNvGraphicFramePr/>
          <p:nvPr/>
        </p:nvGraphicFramePr>
        <p:xfrm>
          <a:off x="381960" y="2037960"/>
          <a:ext cx="5075280" cy="392112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a:lnSpc>
                          <a:spcPct val="100000"/>
                        </a:lnSpc>
                        <a:buNone/>
                      </a:pPr>
                      <a:r>
                        <a:rPr b="0" lang="en-US" sz="900" spc="-1" strike="noStrike">
                          <a:solidFill>
                            <a:srgbClr val="000000"/>
                          </a:solidFill>
                          <a:latin typeface="DejaVu Sans"/>
                        </a:rPr>
                        <a:t>Completed by: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gridSpan="4">
                  <a:txBody>
                    <a:bodyPr lIns="90000" rIns="90000" anchor="t">
                      <a:noAutofit/>
                    </a:bodyPr>
                    <a:p>
                      <a:pPr>
                        <a:lnSpc>
                          <a:spcPct val="100000"/>
                        </a:lnSpc>
                        <a:buNone/>
                      </a:pPr>
                      <a:r>
                        <a:rPr b="0" lang="en-US" sz="900" spc="-1" strike="noStrike">
                          <a:solidFill>
                            <a:srgbClr val="000000"/>
                          </a:solidFill>
                          <a:latin typeface="DejaVu Sans"/>
                        </a:rPr>
                        <a:t>Date of completion: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hMerge="1">
                  <a:tcPr anchor="t" marL="90000" marR="90000">
                    <a:solidFill>
                      <a:srgbClr val="729fcf"/>
                    </a:solidFill>
                  </a:tcPr>
                </a:tc>
                <a:tc hMerge="1">
                  <a:tcPr anchor="t" marL="90000" marR="90000">
                    <a:solidFill>
                      <a:srgbClr val="729fcf"/>
                    </a:solidFill>
                  </a:tcPr>
                </a:tc>
                <a:tc hMerge="1">
                  <a:tcPr anchor="t" marL="90000" marR="90000">
                    <a:solidFill>
                      <a:srgbClr val="729fcf"/>
                    </a:solidFill>
                  </a:tcPr>
                </a:tc>
              </a:tr>
              <a:tr h="360360">
                <a:tc>
                  <a:txBody>
                    <a:bodyPr lIns="90000" rIns="90000" anchor="t">
                      <a:noAutofit/>
                    </a:bodyPr>
                    <a:p>
                      <a:pPr>
                        <a:lnSpc>
                          <a:spcPct val="100000"/>
                        </a:lnSpc>
                        <a:buNone/>
                      </a:pPr>
                      <a:r>
                        <a:rPr b="0" lang="en-US" sz="900" spc="-1" strike="noStrike">
                          <a:solidFill>
                            <a:srgbClr val="000000"/>
                          </a:solidFill>
                          <a:latin typeface="DejaVu Sans"/>
                        </a:rPr>
                        <a:t>Unit process identification: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gridSpan="4">
                  <a:txBody>
                    <a:bodyPr lIns="90000" rIns="90000" anchor="t">
                      <a:noAutofit/>
                    </a:bodyPr>
                    <a:p>
                      <a:pPr>
                        <a:lnSpc>
                          <a:spcPct val="100000"/>
                        </a:lnSpc>
                        <a:buNone/>
                      </a:pPr>
                      <a:r>
                        <a:rPr b="0" lang="en-US" sz="900" spc="-1" strike="noStrike">
                          <a:solidFill>
                            <a:srgbClr val="000000"/>
                          </a:solidFill>
                          <a:latin typeface="DejaVu Sans"/>
                        </a:rPr>
                        <a:t>Reporting location: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anchor="t" marL="90000" marR="90000">
                    <a:solidFill>
                      <a:srgbClr val="729fcf"/>
                    </a:solidFill>
                  </a:tcPr>
                </a:tc>
                <a:tc hMerge="1">
                  <a:tcPr anchor="t" marL="90000" marR="90000">
                    <a:solidFill>
                      <a:srgbClr val="729fcf"/>
                    </a:solidFill>
                  </a:tcPr>
                </a:tc>
                <a:tc hMerge="1">
                  <a:tcPr anchor="t" marL="90000" marR="90000">
                    <a:solidFill>
                      <a:srgbClr val="729fcf"/>
                    </a:solidFill>
                  </a:tcPr>
                </a:tc>
              </a:tr>
              <a:tr h="360360">
                <a:tc>
                  <a:txBody>
                    <a:bodyPr lIns="90000" rIns="90000" anchor="t">
                      <a:noAutofit/>
                    </a:bodyPr>
                    <a:p>
                      <a:pPr>
                        <a:lnSpc>
                          <a:spcPct val="100000"/>
                        </a:lnSpc>
                        <a:buNone/>
                      </a:pPr>
                      <a:r>
                        <a:rPr b="0" lang="en-US" sz="900" spc="-1" strike="noStrike">
                          <a:solidFill>
                            <a:srgbClr val="000000"/>
                          </a:solidFill>
                          <a:latin typeface="DejaVu Sans"/>
                        </a:rPr>
                        <a:t>Time period: Year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Starting month:</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gridSpan="3">
                  <a:txBody>
                    <a:bodyPr lIns="90000" rIns="90000" anchor="t">
                      <a:noAutofit/>
                    </a:bodyPr>
                    <a:p>
                      <a:pPr>
                        <a:lnSpc>
                          <a:spcPct val="100000"/>
                        </a:lnSpc>
                        <a:buNone/>
                      </a:pPr>
                      <a:r>
                        <a:rPr b="0" lang="en-US" sz="900" spc="-1" strike="noStrike">
                          <a:solidFill>
                            <a:srgbClr val="000000"/>
                          </a:solidFill>
                          <a:latin typeface="DejaVu Sans"/>
                        </a:rPr>
                        <a:t>Ending month:</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hMerge="1">
                  <a:tcPr anchor="t" marL="90000" marR="90000">
                    <a:solidFill>
                      <a:srgbClr val="729fcf"/>
                    </a:solidFill>
                  </a:tcPr>
                </a:tc>
                <a:tc hMerge="1">
                  <a:tcPr anchor="t" marL="90000" marR="90000">
                    <a:solidFill>
                      <a:srgbClr val="729fcf"/>
                    </a:solidFill>
                  </a:tcPr>
                </a:tc>
              </a:tr>
              <a:tr h="226080">
                <a:tc gridSpan="5">
                  <a:txBody>
                    <a:bodyPr lIns="90000" rIns="90000" anchor="t">
                      <a:noAutofit/>
                    </a:bodyPr>
                    <a:p>
                      <a:pPr>
                        <a:lnSpc>
                          <a:spcPct val="100000"/>
                        </a:lnSpc>
                        <a:buNone/>
                      </a:pPr>
                      <a:r>
                        <a:rPr b="0" i="1" lang="en-US" sz="900" spc="-1" strike="noStrike">
                          <a:solidFill>
                            <a:srgbClr val="000000"/>
                          </a:solidFill>
                          <a:latin typeface="DejaVu Sans"/>
                        </a:rPr>
                        <a:t>Description of unit process: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anchor="t" marL="90000" marR="90000">
                    <a:solidFill>
                      <a:srgbClr val="729fcf"/>
                    </a:solidFill>
                  </a:tcPr>
                </a:tc>
                <a:tc hMerge="1">
                  <a:tcPr anchor="t" marL="90000" marR="90000">
                    <a:solidFill>
                      <a:srgbClr val="729fcf"/>
                    </a:solidFill>
                  </a:tcPr>
                </a:tc>
                <a:tc hMerge="1">
                  <a:tcPr anchor="t" marL="90000" marR="90000">
                    <a:solidFill>
                      <a:srgbClr val="729fcf"/>
                    </a:solidFill>
                  </a:tcPr>
                </a:tc>
                <a:tc hMerge="1">
                  <a:tcPr anchor="t" marL="90000" marR="90000">
                    <a:solidFill>
                      <a:srgbClr val="729fcf"/>
                    </a:solidFill>
                  </a:tcPr>
                </a:tc>
              </a:tr>
              <a:tr h="494640">
                <a:tc>
                  <a:txBody>
                    <a:bodyPr lIns="90000" rIns="90000" anchor="t">
                      <a:noAutofit/>
                    </a:bodyPr>
                    <a:p>
                      <a:pPr>
                        <a:lnSpc>
                          <a:spcPct val="100000"/>
                        </a:lnSpc>
                        <a:buNone/>
                      </a:pPr>
                      <a:r>
                        <a:rPr b="0" lang="en-US" sz="900" spc="-1" strike="noStrike">
                          <a:solidFill>
                            <a:srgbClr val="000000"/>
                          </a:solidFill>
                          <a:latin typeface="DejaVu Sans"/>
                        </a:rPr>
                        <a:t>Material inputs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Units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Quantity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Description of  sampling procedures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Origin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buNone/>
                      </a:pPr>
                      <a:r>
                        <a:rPr b="0" lang="en-US" sz="900" spc="-1" strike="noStrike">
                          <a:solidFill>
                            <a:srgbClr val="000000"/>
                          </a:solidFill>
                          <a:latin typeface="DejaVu Sans"/>
                        </a:rPr>
                        <a:t>Water consumption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Units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Quantity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chor="t">
                      <a:noAutofit/>
                    </a:bodyPr>
                    <a:p>
                      <a:pPr>
                        <a:lnSpc>
                          <a:spcPct val="100000"/>
                        </a:lnSpc>
                        <a:buNone/>
                      </a:pPr>
                      <a:r>
                        <a:rPr b="0" lang="en-US" sz="900" spc="-1" strike="noStrike">
                          <a:solidFill>
                            <a:srgbClr val="000000"/>
                          </a:solidFill>
                          <a:latin typeface="DejaVu Sans"/>
                        </a:rPr>
                        <a:t>Energy Inputs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Units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Quantity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Description of sampling procedures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Origin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chor="t">
                      <a:noAutofit/>
                    </a:bodyPr>
                    <a:p>
                      <a:pPr>
                        <a:lnSpc>
                          <a:spcPct val="100000"/>
                        </a:lnSpc>
                        <a:buNone/>
                      </a:pPr>
                      <a:r>
                        <a:rPr b="0" lang="en-US" sz="900" spc="-1" strike="noStrike">
                          <a:solidFill>
                            <a:srgbClr val="000000"/>
                          </a:solidFill>
                          <a:latin typeface="DejaVu Sans"/>
                        </a:rPr>
                        <a:t>Material outputs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Units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Quantity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Description of sampling procedures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Destination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335" name="" descr=""/>
          <p:cNvPicPr/>
          <p:nvPr/>
        </p:nvPicPr>
        <p:blipFill>
          <a:blip r:embed="rId1"/>
          <a:stretch/>
        </p:blipFill>
        <p:spPr>
          <a:xfrm>
            <a:off x="6320160" y="1623960"/>
            <a:ext cx="5166360" cy="4761720"/>
          </a:xfrm>
          <a:prstGeom prst="rect">
            <a:avLst/>
          </a:prstGeom>
          <a:ln w="0">
            <a:noFill/>
          </a:ln>
        </p:spPr>
      </p:pic>
      <p:sp>
        <p:nvSpPr>
          <p:cNvPr id="336" name="CustomShape 27"/>
          <p:cNvSpPr/>
          <p:nvPr/>
        </p:nvSpPr>
        <p:spPr>
          <a:xfrm>
            <a:off x="274320" y="6435360"/>
            <a:ext cx="11382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38"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Data collection and validation</a:t>
            </a:r>
            <a:endParaRPr b="0" lang="en-US" sz="2200" spc="-1" strike="noStrike">
              <a:latin typeface="DejaVu Sans"/>
            </a:endParaRPr>
          </a:p>
        </p:txBody>
      </p:sp>
      <p:sp>
        <p:nvSpPr>
          <p:cNvPr id="339" name="CustomShape 4"/>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latin typeface="DejaVu Sans"/>
            </a:endParaRPr>
          </a:p>
        </p:txBody>
      </p:sp>
      <p:pic>
        <p:nvPicPr>
          <p:cNvPr id="340" name="" descr=""/>
          <p:cNvPicPr/>
          <p:nvPr/>
        </p:nvPicPr>
        <p:blipFill>
          <a:blip r:embed="rId1"/>
          <a:stretch/>
        </p:blipFill>
        <p:spPr>
          <a:xfrm>
            <a:off x="6320160" y="1623960"/>
            <a:ext cx="5166360" cy="4761720"/>
          </a:xfrm>
          <a:prstGeom prst="rect">
            <a:avLst/>
          </a:prstGeom>
          <a:ln w="0">
            <a:noFill/>
          </a:ln>
        </p:spPr>
      </p:pic>
      <p:sp>
        <p:nvSpPr>
          <p:cNvPr id="341" name="CustomShape 28"/>
          <p:cNvSpPr/>
          <p:nvPr/>
        </p:nvSpPr>
        <p:spPr>
          <a:xfrm>
            <a:off x="274320" y="6435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Exercise E03 – Favorite Fruit/Vegetable</a:t>
            </a:r>
            <a:endParaRPr b="0" lang="en-US" sz="3000" spc="-1" strike="noStrike">
              <a:latin typeface="DejaVu Sans"/>
            </a:endParaRPr>
          </a:p>
        </p:txBody>
      </p:sp>
      <p:sp>
        <p:nvSpPr>
          <p:cNvPr id="227" name="CustomShape 2"/>
          <p:cNvSpPr/>
          <p:nvPr/>
        </p:nvSpPr>
        <p:spPr>
          <a:xfrm>
            <a:off x="335520" y="2906640"/>
            <a:ext cx="10734120" cy="14810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4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Relating data to unit process and functional unit</a:t>
            </a:r>
            <a:endParaRPr b="0" lang="en-US" sz="2200" spc="-1" strike="noStrike">
              <a:latin typeface="DejaVu Sans"/>
            </a:endParaRPr>
          </a:p>
        </p:txBody>
      </p:sp>
      <p:sp>
        <p:nvSpPr>
          <p:cNvPr id="344" name="CustomShape 4"/>
          <p:cNvSpPr/>
          <p:nvPr/>
        </p:nvSpPr>
        <p:spPr>
          <a:xfrm>
            <a:off x="335520" y="1268280"/>
            <a:ext cx="560556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Recall: </a:t>
            </a:r>
            <a:r>
              <a:rPr b="0" lang="en-GB" sz="1800" spc="-1" strike="noStrike">
                <a:solidFill>
                  <a:srgbClr val="000000"/>
                </a:solidFill>
                <a:latin typeface="DejaVu Sans"/>
                <a:ea typeface="DejaVu Sans"/>
              </a:rPr>
              <a:t>the reference flow is a measure of the outputs from processes in a given product system required to fulfil the function expressed by the functional unit.</a:t>
            </a:r>
            <a:endParaRPr b="0" lang="en-US" sz="1800" spc="-1" strike="noStrike">
              <a:latin typeface="DejaVu Sans"/>
            </a:endParaRPr>
          </a:p>
        </p:txBody>
      </p:sp>
      <p:pic>
        <p:nvPicPr>
          <p:cNvPr id="345" name="" descr=""/>
          <p:cNvPicPr/>
          <p:nvPr/>
        </p:nvPicPr>
        <p:blipFill>
          <a:blip r:embed="rId1"/>
          <a:stretch/>
        </p:blipFill>
        <p:spPr>
          <a:xfrm>
            <a:off x="6320160" y="1623960"/>
            <a:ext cx="5166360" cy="4761720"/>
          </a:xfrm>
          <a:prstGeom prst="rect">
            <a:avLst/>
          </a:prstGeom>
          <a:ln w="0">
            <a:noFill/>
          </a:ln>
        </p:spPr>
      </p:pic>
      <p:sp>
        <p:nvSpPr>
          <p:cNvPr id="346" name="CustomShape 46"/>
          <p:cNvSpPr/>
          <p:nvPr/>
        </p:nvSpPr>
        <p:spPr>
          <a:xfrm>
            <a:off x="274320" y="6435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48"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Relating data to unit process and functional unit</a:t>
            </a:r>
            <a:endParaRPr b="0" lang="en-US" sz="2200" spc="-1" strike="noStrike">
              <a:latin typeface="DejaVu Sans"/>
            </a:endParaRPr>
          </a:p>
        </p:txBody>
      </p:sp>
      <p:sp>
        <p:nvSpPr>
          <p:cNvPr id="349" name="CustomShape 4"/>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latin typeface="DejaVu Sans"/>
            </a:endParaRPr>
          </a:p>
        </p:txBody>
      </p:sp>
      <p:pic>
        <p:nvPicPr>
          <p:cNvPr id="350" name="" descr=""/>
          <p:cNvPicPr/>
          <p:nvPr/>
        </p:nvPicPr>
        <p:blipFill>
          <a:blip r:embed="rId1"/>
          <a:stretch/>
        </p:blipFill>
        <p:spPr>
          <a:xfrm>
            <a:off x="6320160" y="1623960"/>
            <a:ext cx="5166360" cy="4761720"/>
          </a:xfrm>
          <a:prstGeom prst="rect">
            <a:avLst/>
          </a:prstGeom>
          <a:ln w="0">
            <a:noFill/>
          </a:ln>
        </p:spPr>
      </p:pic>
      <p:sp>
        <p:nvSpPr>
          <p:cNvPr id="351" name="CustomShape 40"/>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Inventory Analysis (LCI)</a:t>
            </a:r>
            <a:endParaRPr b="0" lang="en-US" sz="2400" spc="-1" strike="noStrike">
              <a:latin typeface="DejaVu Sans"/>
            </a:endParaRPr>
          </a:p>
        </p:txBody>
      </p:sp>
      <p:sp>
        <p:nvSpPr>
          <p:cNvPr id="35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Refining the system boundary</a:t>
            </a:r>
            <a:endParaRPr b="0" lang="en-US" sz="2200" spc="-1" strike="noStrike">
              <a:latin typeface="DejaVu Sans"/>
            </a:endParaRPr>
          </a:p>
        </p:txBody>
      </p:sp>
      <p:sp>
        <p:nvSpPr>
          <p:cNvPr id="354" name="CustomShape 4"/>
          <p:cNvSpPr/>
          <p:nvPr/>
        </p:nvSpPr>
        <p:spPr>
          <a:xfrm>
            <a:off x="335520" y="1268280"/>
            <a:ext cx="491760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latin typeface="DejaVu Sans"/>
            </a:endParaRPr>
          </a:p>
        </p:txBody>
      </p:sp>
      <p:pic>
        <p:nvPicPr>
          <p:cNvPr id="355" name="" descr=""/>
          <p:cNvPicPr/>
          <p:nvPr/>
        </p:nvPicPr>
        <p:blipFill>
          <a:blip r:embed="rId1"/>
          <a:stretch/>
        </p:blipFill>
        <p:spPr>
          <a:xfrm>
            <a:off x="6320160" y="1623960"/>
            <a:ext cx="5166360" cy="4761720"/>
          </a:xfrm>
          <a:prstGeom prst="rect">
            <a:avLst/>
          </a:prstGeom>
          <a:ln w="0">
            <a:noFill/>
          </a:ln>
        </p:spPr>
      </p:pic>
      <p:sp>
        <p:nvSpPr>
          <p:cNvPr id="356" name="CustomShape 41"/>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Impact Assessment (LCIA)</a:t>
            </a:r>
            <a:endParaRPr b="0" lang="en-US" sz="2400" spc="-1" strike="noStrike">
              <a:latin typeface="DejaVu Sans"/>
            </a:endParaRPr>
          </a:p>
        </p:txBody>
      </p:sp>
      <p:sp>
        <p:nvSpPr>
          <p:cNvPr id="358"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a:t>
            </a:r>
            <a:endParaRPr b="0" lang="en-US" sz="2200" spc="-1" strike="noStrike">
              <a:latin typeface="DejaVu Sans"/>
            </a:endParaRPr>
          </a:p>
        </p:txBody>
      </p:sp>
      <p:sp>
        <p:nvSpPr>
          <p:cNvPr id="359" name="CustomShape 4"/>
          <p:cNvSpPr/>
          <p:nvPr/>
        </p:nvSpPr>
        <p:spPr>
          <a:xfrm>
            <a:off x="335520" y="1268280"/>
            <a:ext cx="1063404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aimed at understanding and evaluating the magnitude and significance of the potential environmental impacts for a product system throughout the life cycle of the product.</a:t>
            </a:r>
            <a:endParaRPr b="0" lang="en-US" sz="1800" spc="-1" strike="noStrike">
              <a:latin typeface="DejaVu Sans"/>
            </a:endParaRPr>
          </a:p>
        </p:txBody>
      </p:sp>
      <p:sp>
        <p:nvSpPr>
          <p:cNvPr id="360" name="CustomShape 11"/>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61" name="CustomShape 30"/>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Impact Assessment (LCIA)</a:t>
            </a:r>
            <a:endParaRPr b="0" lang="en-US" sz="2400" spc="-1" strike="noStrike">
              <a:latin typeface="DejaVu Sans"/>
            </a:endParaRPr>
          </a:p>
        </p:txBody>
      </p:sp>
      <p:sp>
        <p:nvSpPr>
          <p:cNvPr id="363"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Elements of LCIA</a:t>
            </a:r>
            <a:endParaRPr b="0" lang="en-US" sz="2200" spc="-1" strike="noStrike">
              <a:latin typeface="DejaVu Sans"/>
            </a:endParaRPr>
          </a:p>
        </p:txBody>
      </p:sp>
      <p:pic>
        <p:nvPicPr>
          <p:cNvPr id="364" name="" descr=""/>
          <p:cNvPicPr/>
          <p:nvPr/>
        </p:nvPicPr>
        <p:blipFill>
          <a:blip r:embed="rId1"/>
          <a:stretch/>
        </p:blipFill>
        <p:spPr>
          <a:xfrm>
            <a:off x="522720" y="1704960"/>
            <a:ext cx="4732560" cy="4591080"/>
          </a:xfrm>
          <a:prstGeom prst="rect">
            <a:avLst/>
          </a:prstGeom>
          <a:ln w="0">
            <a:noFill/>
          </a:ln>
        </p:spPr>
      </p:pic>
      <p:pic>
        <p:nvPicPr>
          <p:cNvPr id="365" name="" descr=""/>
          <p:cNvPicPr/>
          <p:nvPr/>
        </p:nvPicPr>
        <p:blipFill>
          <a:blip r:embed="rId2"/>
          <a:stretch/>
        </p:blipFill>
        <p:spPr>
          <a:xfrm>
            <a:off x="6145920" y="1655280"/>
            <a:ext cx="5510160" cy="4057200"/>
          </a:xfrm>
          <a:prstGeom prst="rect">
            <a:avLst/>
          </a:prstGeom>
          <a:ln w="0">
            <a:noFill/>
          </a:ln>
        </p:spPr>
      </p:pic>
      <p:sp>
        <p:nvSpPr>
          <p:cNvPr id="366" name="CustomShape 12"/>
          <p:cNvSpPr/>
          <p:nvPr/>
        </p:nvSpPr>
        <p:spPr>
          <a:xfrm>
            <a:off x="274320" y="6471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3"/>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67" name="CustomShape 31"/>
          <p:cNvSpPr/>
          <p:nvPr/>
        </p:nvSpPr>
        <p:spPr>
          <a:xfrm>
            <a:off x="274320" y="6291360"/>
            <a:ext cx="111542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4"/>
              </a:rPr>
              <a:t>https://www.iso.org/standard/37456.html</a:t>
            </a:r>
            <a:r>
              <a:rPr b="0" lang="en-US" sz="900" spc="-1" strike="noStrike">
                <a:solidFill>
                  <a:srgbClr val="a6a6a6"/>
                </a:solidFill>
                <a:latin typeface="Roboto"/>
                <a:ea typeface="Roboto"/>
              </a:rPr>
              <a:t>) and</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Impact Assessment (LCIA)</a:t>
            </a:r>
            <a:endParaRPr b="0" lang="en-US" sz="2400" spc="-1" strike="noStrike">
              <a:latin typeface="DejaVu Sans"/>
            </a:endParaRPr>
          </a:p>
        </p:txBody>
      </p:sp>
      <p:sp>
        <p:nvSpPr>
          <p:cNvPr id="369"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Elements of LCIA</a:t>
            </a:r>
            <a:endParaRPr b="0" lang="en-US" sz="2200" spc="-1" strike="noStrike">
              <a:latin typeface="DejaVu Sans"/>
            </a:endParaRPr>
          </a:p>
        </p:txBody>
      </p:sp>
      <p:graphicFrame>
        <p:nvGraphicFramePr>
          <p:cNvPr id="370" name="Table 5"/>
          <p:cNvGraphicFramePr/>
          <p:nvPr/>
        </p:nvGraphicFramePr>
        <p:xfrm>
          <a:off x="5963400" y="2308680"/>
          <a:ext cx="5237640" cy="3177000"/>
        </p:xfrm>
        <a:graphic>
          <a:graphicData uri="http://schemas.openxmlformats.org/drawingml/2006/table">
            <a:tbl>
              <a:tblPr/>
              <a:tblGrid>
                <a:gridCol w="2125440"/>
                <a:gridCol w="3112560"/>
              </a:tblGrid>
              <a:tr h="253440">
                <a:tc>
                  <a:txBody>
                    <a:bodyPr lIns="90000" rIns="90000" anchor="t">
                      <a:noAutofit/>
                    </a:bodyPr>
                    <a:p>
                      <a:pPr>
                        <a:lnSpc>
                          <a:spcPct val="100000"/>
                        </a:lnSpc>
                        <a:buNone/>
                      </a:pPr>
                      <a:r>
                        <a:rPr b="1" lang="en-US" sz="900" spc="-1" strike="noStrike">
                          <a:solidFill>
                            <a:srgbClr val="000000"/>
                          </a:solidFill>
                          <a:latin typeface="DejaVu Sans"/>
                        </a:rPr>
                        <a:t>Term</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Example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53440">
                <a:tc>
                  <a:txBody>
                    <a:bodyPr lIns="90000" rIns="90000" anchor="t">
                      <a:noAutofit/>
                    </a:bodyPr>
                    <a:p>
                      <a:pPr>
                        <a:lnSpc>
                          <a:spcPct val="100000"/>
                        </a:lnSpc>
                        <a:buNone/>
                      </a:pPr>
                      <a:r>
                        <a:rPr b="0" lang="en-US" sz="900" spc="-1" strike="noStrike">
                          <a:solidFill>
                            <a:srgbClr val="000000"/>
                          </a:solidFill>
                          <a:latin typeface="DejaVu Sans"/>
                        </a:rPr>
                        <a:t>Impact Category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Climate change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buNone/>
                      </a:pPr>
                      <a:r>
                        <a:rPr b="0" lang="en-US" sz="900" spc="-1" strike="noStrike">
                          <a:solidFill>
                            <a:srgbClr val="000000"/>
                          </a:solidFill>
                          <a:latin typeface="DejaVu Sans"/>
                        </a:rPr>
                        <a:t>LCI results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Amount of a greenhouse gas per functional unit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chor="t">
                      <a:noAutofit/>
                    </a:bodyPr>
                    <a:p>
                      <a:pPr>
                        <a:lnSpc>
                          <a:spcPct val="100000"/>
                        </a:lnSpc>
                        <a:buNone/>
                      </a:pPr>
                      <a:r>
                        <a:rPr b="0" lang="en-US" sz="900" spc="-1" strike="noStrike">
                          <a:solidFill>
                            <a:srgbClr val="000000"/>
                          </a:solidFill>
                          <a:latin typeface="DejaVu Sans"/>
                        </a:rPr>
                        <a:t>Characterization model</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Baseline model of 100 years of the Intergovernmental Panel on Climate Change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buNone/>
                      </a:pPr>
                      <a:r>
                        <a:rPr b="0" lang="en-US" sz="900" spc="-1" strike="noStrike">
                          <a:solidFill>
                            <a:srgbClr val="000000"/>
                          </a:solidFill>
                          <a:latin typeface="DejaVu Sans"/>
                        </a:rPr>
                        <a:t>Category indicator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Infrared radiative forcing (W/m²)</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chor="t">
                      <a:noAutofit/>
                    </a:bodyPr>
                    <a:p>
                      <a:pPr>
                        <a:lnSpc>
                          <a:spcPct val="100000"/>
                        </a:lnSpc>
                        <a:buNone/>
                      </a:pPr>
                      <a:r>
                        <a:rPr b="0" lang="en-US" sz="900" spc="-1" strike="noStrike">
                          <a:solidFill>
                            <a:srgbClr val="000000"/>
                          </a:solidFill>
                          <a:latin typeface="DejaVu Sans"/>
                        </a:rPr>
                        <a:t>Charecterization factor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buNone/>
                      </a:pPr>
                      <a:r>
                        <a:rPr b="0" lang="en-US" sz="900" spc="-1" strike="noStrike">
                          <a:solidFill>
                            <a:srgbClr val="000000"/>
                          </a:solidFill>
                          <a:latin typeface="DejaVu Sans"/>
                        </a:rPr>
                        <a:t>Category indicator result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53440">
                <a:tc>
                  <a:txBody>
                    <a:bodyPr lIns="90000" rIns="90000" anchor="t">
                      <a:noAutofit/>
                    </a:bodyPr>
                    <a:p>
                      <a:pPr>
                        <a:lnSpc>
                          <a:spcPct val="100000"/>
                        </a:lnSpc>
                        <a:buNone/>
                      </a:pPr>
                      <a:r>
                        <a:rPr b="0" lang="en-US" sz="900" spc="-1" strike="noStrike">
                          <a:solidFill>
                            <a:srgbClr val="000000"/>
                          </a:solidFill>
                          <a:latin typeface="DejaVu Sans"/>
                        </a:rPr>
                        <a:t>Category endpoints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Coral reefs, forests, crops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51760">
                <a:tc>
                  <a:txBody>
                    <a:bodyPr lIns="90000" rIns="90000" anchor="t">
                      <a:noAutofit/>
                    </a:bodyPr>
                    <a:p>
                      <a:pPr>
                        <a:lnSpc>
                          <a:spcPct val="100000"/>
                        </a:lnSpc>
                        <a:buNone/>
                      </a:pPr>
                      <a:r>
                        <a:rPr b="0" lang="en-US" sz="900" spc="-1" strike="noStrike">
                          <a:solidFill>
                            <a:srgbClr val="000000"/>
                          </a:solidFill>
                          <a:latin typeface="DejaVu Sans"/>
                        </a:rPr>
                        <a:t>Environmental relevance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71" name="CustomShape 13"/>
          <p:cNvSpPr/>
          <p:nvPr/>
        </p:nvSpPr>
        <p:spPr>
          <a:xfrm>
            <a:off x="274320" y="6471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72" name="CustomShape 29"/>
          <p:cNvSpPr/>
          <p:nvPr/>
        </p:nvSpPr>
        <p:spPr>
          <a:xfrm>
            <a:off x="274320" y="6291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pic>
        <p:nvPicPr>
          <p:cNvPr id="373" name="" descr=""/>
          <p:cNvPicPr/>
          <p:nvPr/>
        </p:nvPicPr>
        <p:blipFill>
          <a:blip r:embed="rId3"/>
          <a:stretch/>
        </p:blipFill>
        <p:spPr>
          <a:xfrm>
            <a:off x="522720" y="1705320"/>
            <a:ext cx="4732560" cy="4591080"/>
          </a:xfrm>
          <a:prstGeom prst="rect">
            <a:avLst/>
          </a:prstGeom>
          <a:ln w="0">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Impact Assessment (LCIA)</a:t>
            </a:r>
            <a:endParaRPr b="0" lang="en-US" sz="2400" spc="-1" strike="noStrike">
              <a:latin typeface="DejaVu Sans"/>
            </a:endParaRPr>
          </a:p>
        </p:txBody>
      </p:sp>
      <p:sp>
        <p:nvSpPr>
          <p:cNvPr id="375"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Example</a:t>
            </a:r>
            <a:endParaRPr b="0" lang="en-US" sz="2200" spc="-1" strike="noStrike">
              <a:latin typeface="DejaVu Sans"/>
            </a:endParaRPr>
          </a:p>
        </p:txBody>
      </p:sp>
      <p:graphicFrame>
        <p:nvGraphicFramePr>
          <p:cNvPr id="376" name="Table 4"/>
          <p:cNvGraphicFramePr/>
          <p:nvPr/>
        </p:nvGraphicFramePr>
        <p:xfrm>
          <a:off x="417240" y="1861560"/>
          <a:ext cx="5465160" cy="4196520"/>
        </p:xfrm>
        <a:graphic>
          <a:graphicData uri="http://schemas.openxmlformats.org/drawingml/2006/table">
            <a:tbl>
              <a:tblPr/>
              <a:tblGrid>
                <a:gridCol w="2217600"/>
                <a:gridCol w="3247920"/>
              </a:tblGrid>
              <a:tr h="226080">
                <a:tc>
                  <a:txBody>
                    <a:bodyPr lIns="90000" rIns="90000" anchor="t">
                      <a:noAutofit/>
                    </a:bodyPr>
                    <a:p>
                      <a:pPr>
                        <a:lnSpc>
                          <a:spcPct val="100000"/>
                        </a:lnSpc>
                        <a:buNone/>
                      </a:pPr>
                      <a:r>
                        <a:rPr b="1" lang="en-US" sz="900" spc="-1" strike="noStrike">
                          <a:solidFill>
                            <a:srgbClr val="000000"/>
                          </a:solidFill>
                          <a:latin typeface="DejaVu Sans"/>
                        </a:rPr>
                        <a:t>Impact Category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US" sz="900" spc="-1" strike="noStrike">
                          <a:solidFill>
                            <a:srgbClr val="000000"/>
                          </a:solidFill>
                          <a:latin typeface="DejaVu Sans"/>
                        </a:rPr>
                        <a:t>Indicator and unit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chor="t">
                      <a:noAutofit/>
                    </a:bodyPr>
                    <a:p>
                      <a:pPr>
                        <a:lnSpc>
                          <a:spcPct val="100000"/>
                        </a:lnSpc>
                        <a:buNone/>
                      </a:pPr>
                      <a:r>
                        <a:rPr b="0" lang="en-US" sz="900" spc="-1" strike="noStrike">
                          <a:solidFill>
                            <a:srgbClr val="000000"/>
                          </a:solidFill>
                          <a:latin typeface="DejaVu Sans"/>
                        </a:rPr>
                        <a:t>Climate change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buNone/>
                      </a:pPr>
                      <a:r>
                        <a:rPr b="0" lang="en-US" sz="900" spc="-1" strike="noStrike">
                          <a:solidFill>
                            <a:srgbClr val="000000"/>
                          </a:solidFill>
                          <a:latin typeface="DejaVu Sans"/>
                        </a:rPr>
                        <a:t>Energy consumption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Cumulative energy demand in MJ: non-renewable (fossil and nuclear) and renewable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Acidification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Eutrophication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Photochemical ozone formation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Photochemical Ozone Creation Potential POCP in NMVOC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Ozone depletion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ODP in R11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Ionising radiation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Ionising radiation potentials in U235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Particulate matter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Particulate matter formation in PM2.5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Human toxicity, cancer and non-cancer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Comparative Toxic Unit for Human Health in CTUh</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Ecotoxicity, freshwater</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Comparative Toxic Unit for ecosystems in CTUe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buNone/>
                      </a:pPr>
                      <a:r>
                        <a:rPr b="0" lang="en-US" sz="900" spc="-1" strike="noStrike">
                          <a:solidFill>
                            <a:srgbClr val="000000"/>
                          </a:solidFill>
                          <a:latin typeface="DejaVu Sans"/>
                        </a:rPr>
                        <a:t>Resource depletion – minerals and metals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ADP ultimate reserves in Sb eq</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buNone/>
                      </a:pPr>
                      <a:r>
                        <a:rPr b="0" lang="en-US" sz="900" spc="-1" strike="noStrike">
                          <a:solidFill>
                            <a:srgbClr val="000000"/>
                          </a:solidFill>
                          <a:latin typeface="DejaVu Sans"/>
                        </a:rPr>
                        <a:t>Resource depletion – fossil energy carriers</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ADP fossil in MJ</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buNone/>
                      </a:pPr>
                      <a:r>
                        <a:rPr b="0" lang="en-US" sz="900" spc="-1" strike="noStrike">
                          <a:solidFill>
                            <a:srgbClr val="000000"/>
                          </a:solidFill>
                          <a:latin typeface="DejaVu Sans"/>
                        </a:rPr>
                        <a:t>Land use</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900" spc="-1" strike="noStrike">
                          <a:solidFill>
                            <a:srgbClr val="000000"/>
                          </a:solidFill>
                          <a:latin typeface="DejaVu Sans"/>
                        </a:rPr>
                        <a:t>Land occupation in m² * a</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buNone/>
                      </a:pPr>
                      <a:r>
                        <a:rPr b="0" lang="en-US" sz="900" spc="-1" strike="noStrike">
                          <a:solidFill>
                            <a:srgbClr val="000000"/>
                          </a:solidFill>
                          <a:latin typeface="DejaVu Sans"/>
                        </a:rPr>
                        <a:t>Water scarcity</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US" sz="900" spc="-1" strike="noStrike">
                          <a:solidFill>
                            <a:srgbClr val="000000"/>
                          </a:solidFill>
                          <a:latin typeface="DejaVu Sans"/>
                        </a:rPr>
                        <a:t>Scarcity-adjusted water use in m³</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graphicFrame>
        <p:nvGraphicFramePr>
          <p:cNvPr id="377" name="Table 5"/>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a:lnSpc>
                          <a:spcPct val="100000"/>
                        </a:lnSpc>
                        <a:buNone/>
                      </a:pPr>
                      <a:r>
                        <a:rPr b="1" lang="en-US" sz="900" spc="-1" strike="noStrike">
                          <a:solidFill>
                            <a:srgbClr val="000000"/>
                          </a:solidFill>
                          <a:latin typeface="DejaVu Sans"/>
                        </a:rPr>
                        <a:t>Pollutant</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buNone/>
                      </a:pPr>
                      <a:r>
                        <a:rPr b="1" lang="en-US" sz="900" spc="-1" strike="noStrike">
                          <a:solidFill>
                            <a:srgbClr val="000000"/>
                          </a:solidFill>
                          <a:latin typeface="DejaVu Sans"/>
                        </a:rPr>
                        <a:t>Acidification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buNone/>
                      </a:pPr>
                      <a:r>
                        <a:rPr b="1" lang="en-US" sz="900" spc="-1" strike="noStrike">
                          <a:solidFill>
                            <a:srgbClr val="000000"/>
                          </a:solidFill>
                          <a:latin typeface="DejaVu Sans"/>
                        </a:rPr>
                        <a:t>Eutrophication</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buNone/>
                      </a:pPr>
                      <a:r>
                        <a:rPr b="1" lang="en-US" sz="900" spc="-1" strike="noStrike">
                          <a:solidFill>
                            <a:srgbClr val="000000"/>
                          </a:solidFill>
                          <a:latin typeface="DejaVu Sans"/>
                        </a:rPr>
                        <a:t>POCP</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buNone/>
                      </a:pPr>
                      <a:r>
                        <a:rPr b="1" lang="en-US" sz="900" spc="-1" strike="noStrike">
                          <a:solidFill>
                            <a:srgbClr val="000000"/>
                          </a:solidFill>
                          <a:latin typeface="DejaVu Sans"/>
                        </a:rPr>
                        <a:t>Particulate matter formation (PMF)</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26080">
                <a:tc>
                  <a:txBody>
                    <a:bodyPr lIns="90000" rIns="90000" anchor="t">
                      <a:noAutofit/>
                    </a:bodyPr>
                    <a:p>
                      <a:pPr algn="ctr">
                        <a:lnSpc>
                          <a:spcPct val="100000"/>
                        </a:lnSpc>
                        <a:buNone/>
                      </a:pPr>
                      <a:r>
                        <a:rPr b="0" lang="en-US" sz="900" spc="-1" strike="noStrike">
                          <a:solidFill>
                            <a:srgbClr val="000000"/>
                          </a:solidFill>
                          <a:latin typeface="DejaVu Sans"/>
                        </a:rPr>
                        <a:t>CO</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marL="216000" indent="-21564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erif"/>
                        </a:rPr>
                        <a:t>0.0456</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erif"/>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buNone/>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1.6</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erif"/>
                        </a:rPr>
                        <a:t>0.35</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0.64</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gn="ctr">
                        <a:lnSpc>
                          <a:spcPct val="100000"/>
                        </a:lnSpc>
                        <a:buNone/>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latin typeface="DejaVu Sans"/>
                      </a:endParaRPr>
                    </a:p>
                    <a:p>
                      <a:pPr algn="ctr">
                        <a:lnSpc>
                          <a:spcPct val="100000"/>
                        </a:lnSpc>
                        <a:buNone/>
                      </a:pP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0.5</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0.13</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1</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0.88</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buNone/>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1</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gn="ctr">
                        <a:lnSpc>
                          <a:spcPct val="100000"/>
                        </a:lnSpc>
                        <a:buNone/>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1</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0.0811</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buNone/>
                      </a:pPr>
                      <a:r>
                        <a:rPr b="0" lang="en-US" sz="900" spc="-1" strike="noStrike">
                          <a:solidFill>
                            <a:srgbClr val="000000"/>
                          </a:solidFill>
                          <a:latin typeface="DejaVu Sans"/>
                        </a:rPr>
                        <a:t>0.54</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buNone/>
                      </a:pPr>
                      <a:r>
                        <a:rPr b="0" lang="en-US" sz="900" spc="-1" strike="noStrike">
                          <a:solidFill>
                            <a:srgbClr val="000000"/>
                          </a:solidFill>
                          <a:latin typeface="DejaVu Sans"/>
                        </a:rPr>
                        <a:t>NMVOC</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1</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buNone/>
                      </a:pPr>
                      <a:r>
                        <a:rPr b="0" lang="en-US" sz="900" spc="-1" strike="noStrike">
                          <a:solidFill>
                            <a:srgbClr val="000000"/>
                          </a:solidFill>
                          <a:latin typeface="DejaVu Sans"/>
                        </a:rPr>
                        <a:t>0.012</a:t>
                      </a:r>
                      <a:endParaRPr b="0" lang="en-US" sz="900" spc="-1" strike="noStrike">
                        <a:latin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78" name="CustomShape 6"/>
          <p:cNvSpPr/>
          <p:nvPr/>
        </p:nvSpPr>
        <p:spPr>
          <a:xfrm>
            <a:off x="7086600" y="5029200"/>
            <a:ext cx="1826280" cy="45468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050" spc="-1" strike="noStrike">
                <a:solidFill>
                  <a:srgbClr val="000000"/>
                </a:solidFill>
                <a:latin typeface="DejaVu Sans"/>
                <a:ea typeface="DejaVu Sans"/>
              </a:rPr>
              <a:t>Non-methane volatile organic compoind</a:t>
            </a:r>
            <a:endParaRPr b="0" lang="en-US" sz="1050" spc="-1" strike="noStrike">
              <a:latin typeface="DejaVu Sans"/>
            </a:endParaRPr>
          </a:p>
        </p:txBody>
      </p:sp>
      <p:sp>
        <p:nvSpPr>
          <p:cNvPr id="379" name="CustomShape 14"/>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Impact Assessment (LCIA)</a:t>
            </a:r>
            <a:endParaRPr b="0" lang="en-US" sz="2400" spc="-1" strike="noStrike">
              <a:latin typeface="DejaVu Sans"/>
            </a:endParaRPr>
          </a:p>
        </p:txBody>
      </p:sp>
      <p:sp>
        <p:nvSpPr>
          <p:cNvPr id="381"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Example</a:t>
            </a:r>
            <a:endParaRPr b="0" lang="en-US" sz="2200" spc="-1" strike="noStrike">
              <a:latin typeface="DejaVu Sans"/>
            </a:endParaRPr>
          </a:p>
        </p:txBody>
      </p:sp>
      <p:sp>
        <p:nvSpPr>
          <p:cNvPr id="382" name="CustomShape 15"/>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graphicFrame>
        <p:nvGraphicFramePr>
          <p:cNvPr id="383" name=""/>
          <p:cNvGraphicFramePr/>
          <p:nvPr/>
        </p:nvGraphicFramePr>
        <p:xfrm>
          <a:off x="452880" y="1403640"/>
          <a:ext cx="10747800" cy="4888440"/>
        </p:xfrm>
        <a:graphic>
          <a:graphicData uri="http://schemas.openxmlformats.org/drawingml/2006/chart">
            <c:chart xmlns:c="http://schemas.openxmlformats.org/drawingml/2006/chart" xmlns:r="http://schemas.openxmlformats.org/officeDocument/2006/relationships" r:id="rId2"/>
          </a:graphicData>
        </a:graphic>
      </p:graphicFrame>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Interpretation</a:t>
            </a:r>
            <a:endParaRPr b="0" lang="en-US" sz="2400" spc="-1" strike="noStrike">
              <a:latin typeface="DejaVu Sans"/>
            </a:endParaRPr>
          </a:p>
        </p:txBody>
      </p:sp>
      <p:sp>
        <p:nvSpPr>
          <p:cNvPr id="385"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Definition</a:t>
            </a:r>
            <a:endParaRPr b="0" lang="en-US" sz="2200" spc="-1" strike="noStrike">
              <a:latin typeface="DejaVu Sans"/>
            </a:endParaRPr>
          </a:p>
        </p:txBody>
      </p:sp>
      <p:sp>
        <p:nvSpPr>
          <p:cNvPr id="386" name="CustomShape 4"/>
          <p:cNvSpPr/>
          <p:nvPr/>
        </p:nvSpPr>
        <p:spPr>
          <a:xfrm>
            <a:off x="335520" y="1268280"/>
            <a:ext cx="1063404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latin typeface="DejaVu Sans"/>
            </a:endParaRPr>
          </a:p>
        </p:txBody>
      </p:sp>
      <p:sp>
        <p:nvSpPr>
          <p:cNvPr id="387" name="CustomShape 16"/>
          <p:cNvSpPr/>
          <p:nvPr/>
        </p:nvSpPr>
        <p:spPr>
          <a:xfrm>
            <a:off x="274320" y="625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88" name="CustomShape 34"/>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Interpretation</a:t>
            </a:r>
            <a:endParaRPr b="0" lang="en-US" sz="2400" spc="-1" strike="noStrike">
              <a:latin typeface="DejaVu Sans"/>
            </a:endParaRPr>
          </a:p>
        </p:txBody>
      </p:sp>
      <p:sp>
        <p:nvSpPr>
          <p:cNvPr id="390"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Identification of significant issues</a:t>
            </a:r>
            <a:endParaRPr b="0" lang="en-US" sz="2200" spc="-1" strike="noStrike">
              <a:latin typeface="DejaVu Sans"/>
            </a:endParaRPr>
          </a:p>
        </p:txBody>
      </p:sp>
      <p:sp>
        <p:nvSpPr>
          <p:cNvPr id="391" name="CustomShape 5"/>
          <p:cNvSpPr/>
          <p:nvPr/>
        </p:nvSpPr>
        <p:spPr>
          <a:xfrm>
            <a:off x="335520" y="1268280"/>
            <a:ext cx="494496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latin typeface="DejaVu Sans"/>
            </a:endParaRPr>
          </a:p>
        </p:txBody>
      </p:sp>
      <p:sp>
        <p:nvSpPr>
          <p:cNvPr id="392" name="CustomShape 17"/>
          <p:cNvSpPr/>
          <p:nvPr/>
        </p:nvSpPr>
        <p:spPr>
          <a:xfrm>
            <a:off x="274320" y="6435360"/>
            <a:ext cx="11153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sp>
        <p:nvSpPr>
          <p:cNvPr id="393" name="CustomShape 33"/>
          <p:cNvSpPr/>
          <p:nvPr/>
        </p:nvSpPr>
        <p:spPr>
          <a:xfrm>
            <a:off x="274320" y="618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pic>
        <p:nvPicPr>
          <p:cNvPr id="394" name="" descr=""/>
          <p:cNvPicPr/>
          <p:nvPr/>
        </p:nvPicPr>
        <p:blipFill>
          <a:blip r:embed="rId3"/>
          <a:stretch/>
        </p:blipFill>
        <p:spPr>
          <a:xfrm>
            <a:off x="5486400" y="2048040"/>
            <a:ext cx="6171480" cy="38304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4406760"/>
            <a:ext cx="10740240" cy="13492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Introduction</a:t>
            </a:r>
            <a:endParaRPr b="0" lang="en-US" sz="3000" spc="-1" strike="noStrike">
              <a:latin typeface="DejaVu Sans"/>
            </a:endParaRPr>
          </a:p>
        </p:txBody>
      </p:sp>
      <p:sp>
        <p:nvSpPr>
          <p:cNvPr id="229" name="CustomShape 2"/>
          <p:cNvSpPr/>
          <p:nvPr/>
        </p:nvSpPr>
        <p:spPr>
          <a:xfrm>
            <a:off x="335520" y="2906640"/>
            <a:ext cx="10740240" cy="14871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Lifecycle Interpretation</a:t>
            </a:r>
            <a:endParaRPr b="0" lang="en-US" sz="2400" spc="-1" strike="noStrike">
              <a:latin typeface="DejaVu Sans"/>
            </a:endParaRPr>
          </a:p>
        </p:txBody>
      </p:sp>
      <p:sp>
        <p:nvSpPr>
          <p:cNvPr id="396"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Evaluation</a:t>
            </a:r>
            <a:endParaRPr b="0" lang="en-US" sz="2200" spc="-1" strike="noStrike">
              <a:latin typeface="DejaVu Sans"/>
            </a:endParaRPr>
          </a:p>
        </p:txBody>
      </p:sp>
      <p:sp>
        <p:nvSpPr>
          <p:cNvPr id="397" name="CustomShape 5"/>
          <p:cNvSpPr/>
          <p:nvPr/>
        </p:nvSpPr>
        <p:spPr>
          <a:xfrm>
            <a:off x="335520" y="1268280"/>
            <a:ext cx="494496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latin typeface="DejaVu Sans"/>
            </a:endParaRPr>
          </a:p>
        </p:txBody>
      </p:sp>
      <p:sp>
        <p:nvSpPr>
          <p:cNvPr id="398" name="CustomShape 42"/>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DejaVu Sans"/>
            </a:endParaRPr>
          </a:p>
        </p:txBody>
      </p:sp>
      <p:pic>
        <p:nvPicPr>
          <p:cNvPr id="399" name="" descr=""/>
          <p:cNvPicPr/>
          <p:nvPr/>
        </p:nvPicPr>
        <p:blipFill>
          <a:blip r:embed="rId2"/>
          <a:stretch/>
        </p:blipFill>
        <p:spPr>
          <a:xfrm>
            <a:off x="5486760" y="2048040"/>
            <a:ext cx="6171480" cy="3830400"/>
          </a:xfrm>
          <a:prstGeom prst="rect">
            <a:avLst/>
          </a:prstGeom>
          <a:ln w="0">
            <a:noFill/>
          </a:ln>
        </p:spPr>
      </p:pic>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Iterative approach to LCA</a:t>
            </a:r>
            <a:endParaRPr b="0" lang="en-US" sz="2400" spc="-1" strike="noStrike">
              <a:latin typeface="DejaVu Sans"/>
            </a:endParaRPr>
          </a:p>
        </p:txBody>
      </p:sp>
      <p:pic>
        <p:nvPicPr>
          <p:cNvPr id="401" name="" descr=""/>
          <p:cNvPicPr/>
          <p:nvPr/>
        </p:nvPicPr>
        <p:blipFill>
          <a:blip r:embed="rId1"/>
          <a:stretch/>
        </p:blipFill>
        <p:spPr>
          <a:xfrm>
            <a:off x="263520" y="1366200"/>
            <a:ext cx="8582400" cy="4987080"/>
          </a:xfrm>
          <a:prstGeom prst="rect">
            <a:avLst/>
          </a:prstGeom>
          <a:ln w="0">
            <a:noFill/>
          </a:ln>
        </p:spPr>
      </p:pic>
      <p:sp>
        <p:nvSpPr>
          <p:cNvPr id="402" name="CustomShape 43"/>
          <p:cNvSpPr/>
          <p:nvPr/>
        </p:nvSpPr>
        <p:spPr>
          <a:xfrm>
            <a:off x="274320" y="636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Reporting and Critical review </a:t>
            </a:r>
            <a:endParaRPr b="0" lang="en-US" sz="2400" spc="-1" strike="noStrike">
              <a:latin typeface="DejaVu Sans"/>
            </a:endParaRPr>
          </a:p>
        </p:txBody>
      </p:sp>
      <p:sp>
        <p:nvSpPr>
          <p:cNvPr id="404" name="CustomShape 3"/>
          <p:cNvSpPr/>
          <p:nvPr/>
        </p:nvSpPr>
        <p:spPr>
          <a:xfrm>
            <a:off x="335520" y="1268280"/>
            <a:ext cx="1063404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DejaVu Sans"/>
            </a:endParaRPr>
          </a:p>
        </p:txBody>
      </p:sp>
      <p:sp>
        <p:nvSpPr>
          <p:cNvPr id="405" name="CustomShape 35"/>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Reporting and Critical review </a:t>
            </a:r>
            <a:endParaRPr b="0" lang="en-US" sz="2400" spc="-1" strike="noStrike">
              <a:latin typeface="DejaVu Sans"/>
            </a:endParaRPr>
          </a:p>
        </p:txBody>
      </p:sp>
      <p:sp>
        <p:nvSpPr>
          <p:cNvPr id="407" name="CustomShape 3"/>
          <p:cNvSpPr/>
          <p:nvPr/>
        </p:nvSpPr>
        <p:spPr>
          <a:xfrm>
            <a:off x="335520" y="1268280"/>
            <a:ext cx="10634040" cy="502776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latin typeface="DejaVu Sans"/>
            </a:endParaRPr>
          </a:p>
          <a:p>
            <a:pPr lvl="1" marL="432000" indent="-21564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latin typeface="DejaVu Sans"/>
            </a:endParaRPr>
          </a:p>
        </p:txBody>
      </p:sp>
      <p:sp>
        <p:nvSpPr>
          <p:cNvPr id="408" name="CustomShape 36"/>
          <p:cNvSpPr/>
          <p:nvPr/>
        </p:nvSpPr>
        <p:spPr>
          <a:xfrm>
            <a:off x="274320" y="6003360"/>
            <a:ext cx="10924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Conclusion</a:t>
            </a:r>
            <a:endParaRPr b="0" lang="en-US" sz="3000" spc="-1" strike="noStrike">
              <a:latin typeface="DejaVu Sans"/>
            </a:endParaRPr>
          </a:p>
        </p:txBody>
      </p:sp>
      <p:sp>
        <p:nvSpPr>
          <p:cNvPr id="410" name="CustomShape 2"/>
          <p:cNvSpPr/>
          <p:nvPr/>
        </p:nvSpPr>
        <p:spPr>
          <a:xfrm>
            <a:off x="335520" y="2906640"/>
            <a:ext cx="10734120" cy="14810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1"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Conclusion</a:t>
            </a:r>
            <a:endParaRPr b="0" lang="en-US" sz="2400" spc="-1" strike="noStrike">
              <a:latin typeface="DejaVu Sans"/>
            </a:endParaRPr>
          </a:p>
        </p:txBody>
      </p:sp>
      <p:sp>
        <p:nvSpPr>
          <p:cNvPr id="412" name="CustomShape 2"/>
          <p:cNvSpPr/>
          <p:nvPr/>
        </p:nvSpPr>
        <p:spPr>
          <a:xfrm>
            <a:off x="335520" y="1268640"/>
            <a:ext cx="10735560" cy="5023080"/>
          </a:xfrm>
          <a:prstGeom prst="rect">
            <a:avLst/>
          </a:prstGeom>
          <a:noFill/>
          <a:ln w="0">
            <a:noFill/>
          </a:ln>
        </p:spPr>
        <p:style>
          <a:lnRef idx="0"/>
          <a:fillRef idx="0"/>
          <a:effectRef idx="0"/>
          <a:fontRef idx="minor"/>
        </p:style>
        <p:txBody>
          <a:bodyPr lIns="90000" rIns="90000" tIns="45000" bIns="45000" anchor="ctr">
            <a:noAutofit/>
          </a:bodyPr>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latin typeface="DejaVu Sans"/>
            </a:endParaRPr>
          </a:p>
          <a:p>
            <a:pPr lvl="2" marL="648000" indent="-2160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latin typeface="DejaVu Sans"/>
            </a:endParaRPr>
          </a:p>
          <a:p>
            <a:pPr lvl="2" marL="648000" indent="-2160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latin typeface="DejaVu Sans"/>
            </a:endParaRPr>
          </a:p>
          <a:p>
            <a:pPr lvl="2" marL="648000" indent="-2160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latin typeface="DejaVu Sans"/>
            </a:endParaRPr>
          </a:p>
          <a:p>
            <a:pPr lvl="2" marL="648000" indent="-2160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and the 2020 EU Commission report.</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Exercise E04</a:t>
            </a:r>
            <a:endParaRPr b="0" lang="en-US" sz="3000" spc="-1" strike="noStrike">
              <a:latin typeface="DejaVu Sans"/>
            </a:endParaRPr>
          </a:p>
        </p:txBody>
      </p:sp>
      <p:sp>
        <p:nvSpPr>
          <p:cNvPr id="414" name="CustomShape 2"/>
          <p:cNvSpPr/>
          <p:nvPr/>
        </p:nvSpPr>
        <p:spPr>
          <a:xfrm>
            <a:off x="335520" y="2906640"/>
            <a:ext cx="10734120" cy="14810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Exercise E04</a:t>
            </a:r>
            <a:endParaRPr b="0" lang="en-US" sz="2400" spc="-1" strike="noStrike">
              <a:latin typeface="DejaVu Sans"/>
            </a:endParaRPr>
          </a:p>
        </p:txBody>
      </p:sp>
      <p:sp>
        <p:nvSpPr>
          <p:cNvPr id="416" name="CustomShape 2"/>
          <p:cNvSpPr/>
          <p:nvPr/>
        </p:nvSpPr>
        <p:spPr>
          <a:xfrm>
            <a:off x="335520" y="1268280"/>
            <a:ext cx="10735560" cy="50230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latin typeface="DejaVu Sans"/>
            </a:endParaRPr>
          </a:p>
          <a:p>
            <a:pPr lvl="1" marL="432000" indent="-2160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latin typeface="DejaVu Sans"/>
            </a:endParaRPr>
          </a:p>
          <a:p>
            <a:pPr lvl="1" marL="432000" indent="-2160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latin typeface="DejaVu Sans"/>
            </a:endParaRPr>
          </a:p>
          <a:p>
            <a:pPr lvl="1" marL="432000" indent="-21600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3"/>
              </a:rPr>
              <a:t>https://www.youtube.com/watch?v=kEosW6PceVg</a:t>
            </a: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QnA session tutorial will also be available via </a:t>
            </a:r>
            <a:r>
              <a:rPr b="0" lang="en-US" sz="1800" spc="-1" strike="noStrike">
                <a:solidFill>
                  <a:srgbClr val="000000"/>
                </a:solidFill>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latin typeface="DejaVu Sans"/>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a:solidFill>
                  <a:srgbClr val="000000"/>
                </a:solidFill>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417" name="CustomShape 3"/>
          <p:cNvSpPr/>
          <p:nvPr/>
        </p:nvSpPr>
        <p:spPr>
          <a:xfrm>
            <a:off x="432720" y="1148040"/>
            <a:ext cx="10344600" cy="4852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My Favorite Fruit/Vegetable – LCA using OpenLCA</a:t>
            </a:r>
            <a:endParaRPr b="0" lang="en-US" sz="2200" spc="-1" strike="noStrike">
              <a:latin typeface="DejaVu Sans"/>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1268640"/>
            <a:ext cx="10734840" cy="50223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buNone/>
              <a:tabLst>
                <a:tab algn="l" pos="0"/>
              </a:tabLst>
            </a:pPr>
            <a:r>
              <a:rPr b="1" lang="en-US" sz="4000" spc="-1" strike="noStrike">
                <a:solidFill>
                  <a:srgbClr val="000000"/>
                </a:solidFill>
                <a:latin typeface="DejaVu Sans"/>
                <a:ea typeface="DejaVu Sans"/>
              </a:rPr>
              <a:t>Questions?</a:t>
            </a:r>
            <a:endParaRPr b="0" lang="en-US" sz="4000" spc="-1" strike="noStrike">
              <a:latin typeface="DejaVu Sans"/>
            </a:endParaRPr>
          </a:p>
        </p:txBody>
      </p:sp>
      <p:sp>
        <p:nvSpPr>
          <p:cNvPr id="419" name="CustomShape 2"/>
          <p:cNvSpPr/>
          <p:nvPr/>
        </p:nvSpPr>
        <p:spPr>
          <a:xfrm>
            <a:off x="335520" y="764640"/>
            <a:ext cx="10734840" cy="4856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LCA – Motivation</a:t>
            </a:r>
            <a:endParaRPr b="0" lang="en-US" sz="2400" spc="-1" strike="noStrike">
              <a:latin typeface="DejaVu Sans"/>
            </a:endParaRPr>
          </a:p>
        </p:txBody>
      </p:sp>
      <p:sp>
        <p:nvSpPr>
          <p:cNvPr id="231" name="CustomShape 2"/>
          <p:cNvSpPr/>
          <p:nvPr/>
        </p:nvSpPr>
        <p:spPr>
          <a:xfrm>
            <a:off x="335520" y="1268640"/>
            <a:ext cx="10741680" cy="5029200"/>
          </a:xfrm>
          <a:prstGeom prst="rect">
            <a:avLst/>
          </a:prstGeom>
          <a:noFill/>
          <a:ln w="0">
            <a:noFill/>
          </a:ln>
        </p:spPr>
        <p:style>
          <a:lnRef idx="0"/>
          <a:fillRef idx="0"/>
          <a:effectRef idx="0"/>
          <a:fontRef idx="minor"/>
        </p:style>
      </p:sp>
      <p:pic>
        <p:nvPicPr>
          <p:cNvPr id="232" name="Grafik 4_1" descr=""/>
          <p:cNvPicPr/>
          <p:nvPr/>
        </p:nvPicPr>
        <p:blipFill>
          <a:blip r:embed="rId1"/>
          <a:stretch/>
        </p:blipFill>
        <p:spPr>
          <a:xfrm>
            <a:off x="842760" y="1608120"/>
            <a:ext cx="4237920" cy="36298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LCA – Motivation</a:t>
            </a:r>
            <a:endParaRPr b="0" lang="en-US" sz="2400" spc="-1" strike="noStrike">
              <a:latin typeface="DejaVu Sans"/>
            </a:endParaRPr>
          </a:p>
        </p:txBody>
      </p:sp>
      <p:sp>
        <p:nvSpPr>
          <p:cNvPr id="234" name="CustomShape 2"/>
          <p:cNvSpPr/>
          <p:nvPr/>
        </p:nvSpPr>
        <p:spPr>
          <a:xfrm>
            <a:off x="6095880" y="1268640"/>
            <a:ext cx="4980960" cy="50292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479"/>
              </a:spcBef>
              <a:buNone/>
              <a:tabLst>
                <a:tab algn="l" pos="0"/>
              </a:tabLst>
            </a:pPr>
            <a:r>
              <a:rPr b="1" lang="en-US" sz="2400" spc="-1" strike="noStrike">
                <a:solidFill>
                  <a:srgbClr val="000000"/>
                </a:solidFill>
                <a:latin typeface="DejaVu Sans"/>
                <a:ea typeface="DejaVu Sans"/>
              </a:rPr>
              <a:t>Battery Electric Vehicles (EV) </a:t>
            </a:r>
            <a:endParaRPr b="0" lang="en-US" sz="2400" spc="-1" strike="noStrike">
              <a:latin typeface="DejaVu Sans"/>
            </a:endParaRPr>
          </a:p>
          <a:p>
            <a:pPr algn="ctr">
              <a:lnSpc>
                <a:spcPct val="100000"/>
              </a:lnSpc>
              <a:spcBef>
                <a:spcPts val="479"/>
              </a:spcBef>
              <a:buNone/>
              <a:tabLst>
                <a:tab algn="l" pos="0"/>
              </a:tabLst>
            </a:pPr>
            <a:endParaRPr b="0" lang="en-US" sz="2400" spc="-1" strike="noStrike">
              <a:latin typeface="DejaVu Sans"/>
            </a:endParaRPr>
          </a:p>
          <a:p>
            <a:pPr algn="ctr">
              <a:lnSpc>
                <a:spcPct val="100000"/>
              </a:lnSpc>
              <a:spcBef>
                <a:spcPts val="479"/>
              </a:spcBef>
              <a:buNone/>
              <a:tabLst>
                <a:tab algn="l" pos="0"/>
              </a:tabLst>
            </a:pPr>
            <a:r>
              <a:rPr b="0" lang="en-US" sz="2400" spc="-1" strike="noStrike">
                <a:solidFill>
                  <a:srgbClr val="000000"/>
                </a:solidFill>
                <a:latin typeface="DejaVu Sans"/>
                <a:ea typeface="DejaVu Sans"/>
              </a:rPr>
              <a:t>Or</a:t>
            </a:r>
            <a:endParaRPr b="0" lang="en-US" sz="2400" spc="-1" strike="noStrike">
              <a:latin typeface="DejaVu Sans"/>
            </a:endParaRPr>
          </a:p>
          <a:p>
            <a:pPr algn="ctr">
              <a:lnSpc>
                <a:spcPct val="100000"/>
              </a:lnSpc>
              <a:spcBef>
                <a:spcPts val="479"/>
              </a:spcBef>
              <a:buNone/>
              <a:tabLst>
                <a:tab algn="l" pos="0"/>
              </a:tabLst>
            </a:pPr>
            <a:endParaRPr b="0" lang="en-US" sz="2400" spc="-1" strike="noStrike">
              <a:latin typeface="DejaVu Sans"/>
            </a:endParaRPr>
          </a:p>
          <a:p>
            <a:pPr algn="ctr">
              <a:lnSpc>
                <a:spcPct val="100000"/>
              </a:lnSpc>
              <a:spcBef>
                <a:spcPts val="479"/>
              </a:spcBef>
              <a:buNone/>
              <a:tabLst>
                <a:tab algn="l" pos="0"/>
              </a:tabLst>
            </a:pPr>
            <a:r>
              <a:rPr b="1" lang="en-US" sz="2400" spc="-1" strike="noStrike">
                <a:solidFill>
                  <a:srgbClr val="000000"/>
                </a:solidFill>
                <a:latin typeface="DejaVu Sans"/>
                <a:ea typeface="DejaVu Sans"/>
              </a:rPr>
              <a:t>Internal Combustion Engine Vehicles</a:t>
            </a:r>
            <a:endParaRPr b="0" lang="en-US" sz="2400" spc="-1" strike="noStrike">
              <a:latin typeface="DejaVu Sans"/>
            </a:endParaRPr>
          </a:p>
        </p:txBody>
      </p:sp>
      <p:pic>
        <p:nvPicPr>
          <p:cNvPr id="235" name="Grafik 4_0" descr=""/>
          <p:cNvPicPr/>
          <p:nvPr/>
        </p:nvPicPr>
        <p:blipFill>
          <a:blip r:embed="rId1"/>
          <a:stretch/>
        </p:blipFill>
        <p:spPr>
          <a:xfrm>
            <a:off x="842760" y="1608120"/>
            <a:ext cx="4237920" cy="36298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880" y="73620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EV Break-Even Point?</a:t>
            </a:r>
            <a:endParaRPr b="0" lang="en-US" sz="2400" spc="-1" strike="noStrike">
              <a:latin typeface="DejaVu Sans"/>
            </a:endParaRPr>
          </a:p>
        </p:txBody>
      </p:sp>
      <p:sp>
        <p:nvSpPr>
          <p:cNvPr id="237" name="CustomShape 2"/>
          <p:cNvSpPr/>
          <p:nvPr/>
        </p:nvSpPr>
        <p:spPr>
          <a:xfrm>
            <a:off x="335880" y="1240200"/>
            <a:ext cx="10741680" cy="502920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238" name="CustomShape 3"/>
          <p:cNvSpPr/>
          <p:nvPr/>
        </p:nvSpPr>
        <p:spPr>
          <a:xfrm>
            <a:off x="488160" y="1392480"/>
            <a:ext cx="3134160" cy="50292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84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latin typeface="DejaVu Sans"/>
            </a:endParaRPr>
          </a:p>
          <a:p>
            <a:pPr marL="343440" indent="-33984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latin typeface="DejaVu Sans"/>
            </a:endParaRPr>
          </a:p>
          <a:p>
            <a:pPr marL="343440" indent="-33984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latin typeface="DejaVu Sans"/>
            </a:endParaRPr>
          </a:p>
          <a:p>
            <a:pPr marL="343440" indent="-33984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latin typeface="DejaVu Sans"/>
            </a:endParaRPr>
          </a:p>
          <a:p>
            <a:pPr marL="343440" indent="-33984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239" name="CustomShape 4"/>
          <p:cNvSpPr/>
          <p:nvPr/>
        </p:nvSpPr>
        <p:spPr>
          <a:xfrm>
            <a:off x="385200" y="1600200"/>
            <a:ext cx="8681400" cy="8809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Life Cycle Assessment – Polestar 2</a:t>
            </a:r>
            <a:endParaRPr b="0" lang="en-US" sz="2400" spc="-1" strike="noStrike">
              <a:latin typeface="DejaVu Sans"/>
            </a:endParaRPr>
          </a:p>
        </p:txBody>
      </p:sp>
      <p:sp>
        <p:nvSpPr>
          <p:cNvPr id="241" name="CustomShape 2"/>
          <p:cNvSpPr/>
          <p:nvPr/>
        </p:nvSpPr>
        <p:spPr>
          <a:xfrm>
            <a:off x="335520" y="1268640"/>
            <a:ext cx="10741680" cy="502920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242" name="CustomShape 3"/>
          <p:cNvSpPr/>
          <p:nvPr/>
        </p:nvSpPr>
        <p:spPr>
          <a:xfrm>
            <a:off x="263520" y="6411600"/>
            <a:ext cx="6469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Polestar (2020) – Life Cycle Assessment – Carbon Footprint of Polestar 2.</a:t>
            </a:r>
            <a:endParaRPr b="0" lang="en-US" sz="900" spc="-1" strike="noStrike">
              <a:latin typeface="DejaVu Sans"/>
            </a:endParaRPr>
          </a:p>
        </p:txBody>
      </p:sp>
      <p:pic>
        <p:nvPicPr>
          <p:cNvPr id="243" name="" descr=""/>
          <p:cNvPicPr/>
          <p:nvPr/>
        </p:nvPicPr>
        <p:blipFill>
          <a:blip r:embed="rId1"/>
          <a:stretch/>
        </p:blipFill>
        <p:spPr>
          <a:xfrm>
            <a:off x="425160" y="1251720"/>
            <a:ext cx="11228040" cy="51674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4406760"/>
            <a:ext cx="10740240" cy="13492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Arial Unicode MS"/>
                <a:ea typeface="DejaVu Sans"/>
              </a:rPr>
              <a:t>Lifecycle Assessment (LCA)</a:t>
            </a:r>
            <a:endParaRPr b="0" lang="en-US" sz="3000" spc="-1" strike="noStrike">
              <a:latin typeface="DejaVu Sans"/>
            </a:endParaRPr>
          </a:p>
        </p:txBody>
      </p:sp>
      <p:sp>
        <p:nvSpPr>
          <p:cNvPr id="245" name="CustomShape 2"/>
          <p:cNvSpPr/>
          <p:nvPr/>
        </p:nvSpPr>
        <p:spPr>
          <a:xfrm>
            <a:off x="335520" y="2906640"/>
            <a:ext cx="10740240" cy="14871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5826</TotalTime>
  <Application>LibreOffice/7.3.3.2$Linux_X86_64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2022-05-30T20:34:21Z</dcterms:modified>
  <cp:revision>3933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20</vt:i4>
  </property>
</Properties>
</file>